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7"/>
    <p:restoredTop sz="94118"/>
  </p:normalViewPr>
  <p:slideViewPr>
    <p:cSldViewPr snapToGrid="0">
      <p:cViewPr varScale="1">
        <p:scale>
          <a:sx n="70" d="100"/>
          <a:sy n="70" d="100"/>
        </p:scale>
        <p:origin x="4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DCD8A-2683-3FA0-390B-CD6CC553D3A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5193DC60-D91B-F6EE-51FA-03F72558D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6685276B-C068-B5E3-2174-9BA1AB1E6459}"/>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0C91AE69-AE1D-CE72-0141-97B79C758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B41757-A2ED-E262-EA75-31F6C4FB379D}"/>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2086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22FFD-0F99-841B-1E10-BD1856A2525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D4C06E9-0464-17DD-48DF-DDCDF1DB10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8AA469E-ADB0-14F8-6AE1-25D403E60011}"/>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2B5B7264-3748-AB8C-31D6-32965816E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C75239-6333-E36B-AA32-67E829178AE6}"/>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256430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91B11BD-8094-CD99-89CA-CBA6813C46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3DFA26EB-F201-AA66-2F6C-8E2635CE6C4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3A90526-F736-DC4E-65B4-0DDA97B3DDCF}"/>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E68E1C5A-D4CD-D553-DDD4-C56E5B0FD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56060AC-0579-2DDD-40D1-7BFEBE12DD79}"/>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379299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282300-7762-6FF5-D06F-C0AF358D19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3D8FAE6-6B24-E583-D417-D676D9F6D26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1B1C824-B849-3116-8E65-1DDD7209131B}"/>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BC17C474-E919-0B47-BE71-07F6EC7BC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B52A10-4B03-1D35-C98E-D6535FE97876}"/>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2263049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28A814-6B52-F126-F3E0-A0C924D60F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B6BB6821-6187-9508-4B12-F96C88074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F509BC9C-EEFE-F1F3-8820-B3C2EBDD1B31}"/>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3FE515FE-9F8B-ED0B-13D6-E302D7169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78EC6DF-547C-2240-9880-6AC7D0A68CEE}"/>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215495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0F7079-D9DE-8141-87FD-5AACE7FF06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69239DD0-BF91-DC32-BE42-2F02C51BB6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B22B848E-31F6-E3B1-EDC4-F5D2B9F2B83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F9F4845D-CDA2-7735-9197-BA4FD0FBEE67}"/>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6" name="Footer Placeholder 5">
            <a:extLst>
              <a:ext uri="{FF2B5EF4-FFF2-40B4-BE49-F238E27FC236}">
                <a16:creationId xmlns:a16="http://schemas.microsoft.com/office/drawing/2014/main" xmlns="" id="{D0FC1425-29E7-583C-9282-55541D4342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8277C06-66E0-E3E9-414E-6A7EBD9E5944}"/>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142470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82C52-EB94-27A9-0E44-9CAB09F9AD1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4B9E01F0-672A-8E62-4319-2BC729648F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11046696-7C31-8F12-3178-CCB6F63F9F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B9B8577F-C071-3696-5E7F-68B371E5A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64BFEF67-0E52-387F-1E42-276240F6505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38FE24DB-7377-B18D-F531-2655FAD69D10}"/>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8" name="Footer Placeholder 7">
            <a:extLst>
              <a:ext uri="{FF2B5EF4-FFF2-40B4-BE49-F238E27FC236}">
                <a16:creationId xmlns:a16="http://schemas.microsoft.com/office/drawing/2014/main" xmlns="" id="{43D8273C-9E3B-DC82-2610-1ACD237C5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450D0B9-AF71-14F3-18A2-B4799BB91D74}"/>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3267162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C07F3-B809-7A95-C786-8FAC0BC351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DF4961C4-6F5B-F26E-63A3-AC832622DD10}"/>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4" name="Footer Placeholder 3">
            <a:extLst>
              <a:ext uri="{FF2B5EF4-FFF2-40B4-BE49-F238E27FC236}">
                <a16:creationId xmlns:a16="http://schemas.microsoft.com/office/drawing/2014/main" xmlns="" id="{2E9B570D-B8BB-FD41-E8C8-40E66CF065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317AADE-6E57-E76D-781D-0C2A9F6D13A7}"/>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352604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25314CF-0C6D-1BE5-F0E4-C474C9BD9EA6}"/>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3" name="Footer Placeholder 2">
            <a:extLst>
              <a:ext uri="{FF2B5EF4-FFF2-40B4-BE49-F238E27FC236}">
                <a16:creationId xmlns:a16="http://schemas.microsoft.com/office/drawing/2014/main" xmlns="" id="{0876D721-0807-DAD7-2308-07FFBB0AD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81B5521-EB4A-B653-0C82-B450316133BD}"/>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375298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F06E9B-3A87-20DB-B722-F547FE648F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0D2E15A3-2175-F782-33FD-AB44B5F85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ED000043-C203-5D04-92EA-372B236FC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C02BB98E-8777-D948-0DFA-58ACDCA3B06F}"/>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6" name="Footer Placeholder 5">
            <a:extLst>
              <a:ext uri="{FF2B5EF4-FFF2-40B4-BE49-F238E27FC236}">
                <a16:creationId xmlns:a16="http://schemas.microsoft.com/office/drawing/2014/main" xmlns="" id="{44222456-FA36-054E-AC6A-61B649984C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E6706D3-776A-20DF-D4BC-AB5BE21BB7BF}"/>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289190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0C912-08C8-2F2A-43C5-DEB5FC9590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65A9D1DF-E016-AE73-04A6-0B3D26295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15C8341-F671-EFE7-4AFE-4CB8718A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8D03A991-6E4E-1AE1-ABE0-8AF7ABF921D6}"/>
              </a:ext>
            </a:extLst>
          </p:cNvPr>
          <p:cNvSpPr>
            <a:spLocks noGrp="1"/>
          </p:cNvSpPr>
          <p:nvPr>
            <p:ph type="dt" sz="half" idx="10"/>
          </p:nvPr>
        </p:nvSpPr>
        <p:spPr/>
        <p:txBody>
          <a:bodyPr/>
          <a:lstStyle/>
          <a:p>
            <a:fld id="{9A998A84-9A79-2647-84B5-8971E8D8D273}" type="datetimeFigureOut">
              <a:rPr lang="en-US" smtClean="0"/>
              <a:t>5/30/2024</a:t>
            </a:fld>
            <a:endParaRPr lang="en-US"/>
          </a:p>
        </p:txBody>
      </p:sp>
      <p:sp>
        <p:nvSpPr>
          <p:cNvPr id="6" name="Footer Placeholder 5">
            <a:extLst>
              <a:ext uri="{FF2B5EF4-FFF2-40B4-BE49-F238E27FC236}">
                <a16:creationId xmlns:a16="http://schemas.microsoft.com/office/drawing/2014/main" xmlns="" id="{834E6292-8932-8EDF-D601-FB3AD5F0B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4AF2C51-5F9A-27A7-A1B3-9259B78C4F9D}"/>
              </a:ext>
            </a:extLst>
          </p:cNvPr>
          <p:cNvSpPr>
            <a:spLocks noGrp="1"/>
          </p:cNvSpPr>
          <p:nvPr>
            <p:ph type="sldNum" sz="quarter" idx="12"/>
          </p:nvPr>
        </p:nvSpPr>
        <p:spPr/>
        <p:txBody>
          <a:bodyPr/>
          <a:lstStyle/>
          <a:p>
            <a:fld id="{9C6CCFA4-4D7C-2F48-A819-19323FAB3CDB}" type="slidenum">
              <a:rPr lang="en-US" smtClean="0"/>
              <a:t>‹#›</a:t>
            </a:fld>
            <a:endParaRPr lang="en-US"/>
          </a:p>
        </p:txBody>
      </p:sp>
    </p:spTree>
    <p:extLst>
      <p:ext uri="{BB962C8B-B14F-4D97-AF65-F5344CB8AC3E}">
        <p14:creationId xmlns:p14="http://schemas.microsoft.com/office/powerpoint/2010/main" val="4185221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6BE3135-3D6B-D7D8-0874-4C517F98C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EBFA28-950F-18A5-0940-A58DE4369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21EF709A-12EA-1C33-7DD2-1D29EB368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98A84-9A79-2647-84B5-8971E8D8D273}" type="datetimeFigureOut">
              <a:rPr lang="en-US" smtClean="0"/>
              <a:t>5/30/2024</a:t>
            </a:fld>
            <a:endParaRPr lang="en-US"/>
          </a:p>
        </p:txBody>
      </p:sp>
      <p:sp>
        <p:nvSpPr>
          <p:cNvPr id="5" name="Footer Placeholder 4">
            <a:extLst>
              <a:ext uri="{FF2B5EF4-FFF2-40B4-BE49-F238E27FC236}">
                <a16:creationId xmlns:a16="http://schemas.microsoft.com/office/drawing/2014/main" xmlns="" id="{209C22A3-9222-8A5F-873E-6DDFC1104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E7BA001-E090-CA53-4F7F-89C037582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CCFA4-4D7C-2F48-A819-19323FAB3CDB}" type="slidenum">
              <a:rPr lang="en-US" smtClean="0"/>
              <a:t>‹#›</a:t>
            </a:fld>
            <a:endParaRPr lang="en-US"/>
          </a:p>
        </p:txBody>
      </p:sp>
    </p:spTree>
    <p:extLst>
      <p:ext uri="{BB962C8B-B14F-4D97-AF65-F5344CB8AC3E}">
        <p14:creationId xmlns:p14="http://schemas.microsoft.com/office/powerpoint/2010/main" val="1294205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29E6CE-9A36-8456-FABF-92EC9615EEE1}"/>
              </a:ext>
            </a:extLst>
          </p:cNvPr>
          <p:cNvSpPr>
            <a:spLocks noGrp="1"/>
          </p:cNvSpPr>
          <p:nvPr>
            <p:ph type="ctrTitle"/>
          </p:nvPr>
        </p:nvSpPr>
        <p:spPr>
          <a:xfrm>
            <a:off x="1524000" y="1122363"/>
            <a:ext cx="9144000" cy="477837"/>
          </a:xfrm>
        </p:spPr>
        <p:txBody>
          <a:bodyPr>
            <a:normAutofit fontScale="90000"/>
          </a:bodyPr>
          <a:lstStyle/>
          <a:p>
            <a:r>
              <a:rPr lang="en-US" dirty="0"/>
              <a:t>UNIT-II</a:t>
            </a:r>
          </a:p>
        </p:txBody>
      </p:sp>
      <p:sp>
        <p:nvSpPr>
          <p:cNvPr id="3" name="Subtitle 2">
            <a:extLst>
              <a:ext uri="{FF2B5EF4-FFF2-40B4-BE49-F238E27FC236}">
                <a16:creationId xmlns:a16="http://schemas.microsoft.com/office/drawing/2014/main" xmlns="" id="{127481AF-9E61-03CA-C6F1-B68DC039DB2D}"/>
              </a:ext>
            </a:extLst>
          </p:cNvPr>
          <p:cNvSpPr>
            <a:spLocks noGrp="1"/>
          </p:cNvSpPr>
          <p:nvPr>
            <p:ph type="subTitle" idx="1"/>
          </p:nvPr>
        </p:nvSpPr>
        <p:spPr>
          <a:xfrm>
            <a:off x="1524000" y="1729946"/>
            <a:ext cx="9144000" cy="3527854"/>
          </a:xfrm>
        </p:spPr>
        <p:txBody>
          <a:bodyPr>
            <a:noAutofit/>
          </a:bodyPr>
          <a:lstStyle/>
          <a:p>
            <a:pPr algn="just"/>
            <a:r>
              <a:rPr lang="en-US" sz="3200" dirty="0">
                <a:latin typeface="Times New Roman" panose="02020603050405020304" pitchFamily="18" charset="0"/>
                <a:cs typeface="Times New Roman" panose="02020603050405020304" pitchFamily="18" charset="0"/>
              </a:rPr>
              <a:t>Learning Paradigms, Linear Regression, Prediction of Linear Regression, Entropy and Cross Entropy, Logistic Regression, Logistic Regression for classification, Different Classification algorithms, Supervised and Unsupervised Learning, Classification using Support Vector Machine, Naïve Bayes, Decision trees, Ensemble Learning, Overfitting, Underfitting, </a:t>
            </a:r>
            <a:r>
              <a:rPr lang="en-US" sz="3200" dirty="0" err="1">
                <a:latin typeface="Times New Roman" panose="02020603050405020304" pitchFamily="18" charset="0"/>
                <a:cs typeface="Times New Roman" panose="02020603050405020304" pitchFamily="18" charset="0"/>
              </a:rPr>
              <a:t>Regularisation</a:t>
            </a:r>
            <a:r>
              <a:rPr lang="en-US" sz="3200" dirty="0">
                <a:latin typeface="Times New Roman" panose="02020603050405020304" pitchFamily="18" charset="0"/>
                <a:cs typeface="Times New Roman" panose="02020603050405020304" pitchFamily="18" charset="0"/>
              </a:rPr>
              <a:t>, Cross validation</a:t>
            </a:r>
          </a:p>
        </p:txBody>
      </p:sp>
    </p:spTree>
    <p:extLst>
      <p:ext uri="{BB962C8B-B14F-4D97-AF65-F5344CB8AC3E}">
        <p14:creationId xmlns:p14="http://schemas.microsoft.com/office/powerpoint/2010/main" val="844872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7CFBE35-8DFB-01B1-6025-F30E3A5F36BF}"/>
              </a:ext>
            </a:extLst>
          </p:cNvPr>
          <p:cNvPicPr>
            <a:picLocks noChangeAspect="1"/>
          </p:cNvPicPr>
          <p:nvPr/>
        </p:nvPicPr>
        <p:blipFill>
          <a:blip r:embed="rId2"/>
          <a:stretch>
            <a:fillRect/>
          </a:stretch>
        </p:blipFill>
        <p:spPr>
          <a:xfrm>
            <a:off x="270741" y="210127"/>
            <a:ext cx="6413500" cy="1117600"/>
          </a:xfrm>
          <a:prstGeom prst="rect">
            <a:avLst/>
          </a:prstGeom>
        </p:spPr>
      </p:pic>
      <p:sp>
        <p:nvSpPr>
          <p:cNvPr id="4" name="TextBox 3">
            <a:extLst>
              <a:ext uri="{FF2B5EF4-FFF2-40B4-BE49-F238E27FC236}">
                <a16:creationId xmlns:a16="http://schemas.microsoft.com/office/drawing/2014/main" xmlns="" id="{AD15835D-44FC-ECC4-C743-42ED849016E8}"/>
              </a:ext>
            </a:extLst>
          </p:cNvPr>
          <p:cNvSpPr txBox="1"/>
          <p:nvPr/>
        </p:nvSpPr>
        <p:spPr>
          <a:xfrm>
            <a:off x="540327" y="1537855"/>
            <a:ext cx="11263746"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 we need to find a separator so that the margin between positive and negative support vectors is maximum, that is:</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BF0D6CE-1357-1A7C-4B57-9435BEFE2176}"/>
              </a:ext>
            </a:extLst>
          </p:cNvPr>
          <p:cNvPicPr>
            <a:picLocks noChangeAspect="1"/>
          </p:cNvPicPr>
          <p:nvPr/>
        </p:nvPicPr>
        <p:blipFill>
          <a:blip r:embed="rId3"/>
          <a:stretch>
            <a:fillRect/>
          </a:stretch>
        </p:blipFill>
        <p:spPr>
          <a:xfrm>
            <a:off x="4241800" y="1934819"/>
            <a:ext cx="1422400" cy="406400"/>
          </a:xfrm>
          <a:prstGeom prst="rect">
            <a:avLst/>
          </a:prstGeom>
        </p:spPr>
      </p:pic>
      <p:pic>
        <p:nvPicPr>
          <p:cNvPr id="7" name="Picture 6">
            <a:extLst>
              <a:ext uri="{FF2B5EF4-FFF2-40B4-BE49-F238E27FC236}">
                <a16:creationId xmlns:a16="http://schemas.microsoft.com/office/drawing/2014/main" xmlns="" id="{8CE70D11-D472-9F16-70DD-D6092301611D}"/>
              </a:ext>
            </a:extLst>
          </p:cNvPr>
          <p:cNvPicPr>
            <a:picLocks noChangeAspect="1"/>
          </p:cNvPicPr>
          <p:nvPr/>
        </p:nvPicPr>
        <p:blipFill>
          <a:blip r:embed="rId4"/>
          <a:stretch>
            <a:fillRect/>
          </a:stretch>
        </p:blipFill>
        <p:spPr>
          <a:xfrm>
            <a:off x="3166918" y="2524851"/>
            <a:ext cx="4994564" cy="3189931"/>
          </a:xfrm>
          <a:prstGeom prst="rect">
            <a:avLst/>
          </a:prstGeom>
        </p:spPr>
      </p:pic>
    </p:spTree>
    <p:extLst>
      <p:ext uri="{BB962C8B-B14F-4D97-AF65-F5344CB8AC3E}">
        <p14:creationId xmlns:p14="http://schemas.microsoft.com/office/powerpoint/2010/main" val="219622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7271494-7444-77CE-C434-ADE689E05061}"/>
              </a:ext>
            </a:extLst>
          </p:cNvPr>
          <p:cNvSpPr txBox="1"/>
          <p:nvPr/>
        </p:nvSpPr>
        <p:spPr>
          <a:xfrm>
            <a:off x="810491" y="519545"/>
            <a:ext cx="496161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Optimal solution is calculated as:</a:t>
            </a:r>
          </a:p>
        </p:txBody>
      </p:sp>
      <p:pic>
        <p:nvPicPr>
          <p:cNvPr id="4" name="Picture 3">
            <a:extLst>
              <a:ext uri="{FF2B5EF4-FFF2-40B4-BE49-F238E27FC236}">
                <a16:creationId xmlns:a16="http://schemas.microsoft.com/office/drawing/2014/main" xmlns="" id="{C5BA3286-1989-457D-F9AF-E24C8A35D4D7}"/>
              </a:ext>
            </a:extLst>
          </p:cNvPr>
          <p:cNvPicPr>
            <a:picLocks noChangeAspect="1"/>
          </p:cNvPicPr>
          <p:nvPr/>
        </p:nvPicPr>
        <p:blipFill>
          <a:blip r:embed="rId2"/>
          <a:stretch>
            <a:fillRect/>
          </a:stretch>
        </p:blipFill>
        <p:spPr>
          <a:xfrm>
            <a:off x="2757671" y="1048589"/>
            <a:ext cx="4961616" cy="814135"/>
          </a:xfrm>
          <a:prstGeom prst="rect">
            <a:avLst/>
          </a:prstGeom>
        </p:spPr>
      </p:pic>
      <p:pic>
        <p:nvPicPr>
          <p:cNvPr id="5" name="Picture 4">
            <a:extLst>
              <a:ext uri="{FF2B5EF4-FFF2-40B4-BE49-F238E27FC236}">
                <a16:creationId xmlns:a16="http://schemas.microsoft.com/office/drawing/2014/main" xmlns="" id="{87727B26-E599-55AA-E176-691799899AC1}"/>
              </a:ext>
            </a:extLst>
          </p:cNvPr>
          <p:cNvPicPr>
            <a:picLocks noChangeAspect="1"/>
          </p:cNvPicPr>
          <p:nvPr/>
        </p:nvPicPr>
        <p:blipFill>
          <a:blip r:embed="rId3"/>
          <a:stretch>
            <a:fillRect/>
          </a:stretch>
        </p:blipFill>
        <p:spPr>
          <a:xfrm>
            <a:off x="917977" y="1862723"/>
            <a:ext cx="11001843" cy="3769149"/>
          </a:xfrm>
          <a:prstGeom prst="rect">
            <a:avLst/>
          </a:prstGeom>
        </p:spPr>
      </p:pic>
    </p:spTree>
    <p:extLst>
      <p:ext uri="{BB962C8B-B14F-4D97-AF65-F5344CB8AC3E}">
        <p14:creationId xmlns:p14="http://schemas.microsoft.com/office/powerpoint/2010/main" val="205773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78CC815-BF61-884D-841B-3A7459A18296}"/>
              </a:ext>
            </a:extLst>
          </p:cNvPr>
          <p:cNvSpPr txBox="1"/>
          <p:nvPr/>
        </p:nvSpPr>
        <p:spPr>
          <a:xfrm>
            <a:off x="644236" y="457200"/>
            <a:ext cx="2186817" cy="523220"/>
          </a:xfrm>
          <a:prstGeom prst="rect">
            <a:avLst/>
          </a:prstGeom>
          <a:noFill/>
        </p:spPr>
        <p:txBody>
          <a:bodyPr wrap="none" rtlCol="0">
            <a:spAutoFit/>
          </a:bodyPr>
          <a:lstStyle/>
          <a:p>
            <a:r>
              <a:rPr lang="en-IN" sz="2800" b="1" dirty="0">
                <a:effectLst/>
                <a:latin typeface="Times New Roman" panose="02020603050405020304" pitchFamily="18" charset="0"/>
                <a:cs typeface="Times New Roman" panose="02020603050405020304" pitchFamily="18" charset="0"/>
              </a:rPr>
              <a:t>Kernel trick:</a:t>
            </a:r>
          </a:p>
        </p:txBody>
      </p:sp>
      <p:sp>
        <p:nvSpPr>
          <p:cNvPr id="4" name="TextBox 3">
            <a:extLst>
              <a:ext uri="{FF2B5EF4-FFF2-40B4-BE49-F238E27FC236}">
                <a16:creationId xmlns:a16="http://schemas.microsoft.com/office/drawing/2014/main" xmlns="" id="{B3168B60-202A-A6A7-31E1-A3F0CFE8A01C}"/>
              </a:ext>
            </a:extLst>
          </p:cNvPr>
          <p:cNvSpPr txBox="1"/>
          <p:nvPr/>
        </p:nvSpPr>
        <p:spPr>
          <a:xfrm>
            <a:off x="1517074" y="980420"/>
            <a:ext cx="10307782" cy="1569660"/>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To transform the data (X) into a higher</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dimensional space where it's linearly separable and find a maximal margin hyperplane in</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that high-dimensional space.</a:t>
            </a:r>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82D51286-E3B7-3DAC-897A-3E2B86AE4020}"/>
              </a:ext>
            </a:extLst>
          </p:cNvPr>
          <p:cNvPicPr>
            <a:picLocks noChangeAspect="1"/>
          </p:cNvPicPr>
          <p:nvPr/>
        </p:nvPicPr>
        <p:blipFill>
          <a:blip r:embed="rId2"/>
          <a:stretch>
            <a:fillRect/>
          </a:stretch>
        </p:blipFill>
        <p:spPr>
          <a:xfrm>
            <a:off x="3625273" y="1988127"/>
            <a:ext cx="2032000" cy="762000"/>
          </a:xfrm>
          <a:prstGeom prst="rect">
            <a:avLst/>
          </a:prstGeom>
        </p:spPr>
      </p:pic>
      <p:pic>
        <p:nvPicPr>
          <p:cNvPr id="6" name="Picture 5">
            <a:extLst>
              <a:ext uri="{FF2B5EF4-FFF2-40B4-BE49-F238E27FC236}">
                <a16:creationId xmlns:a16="http://schemas.microsoft.com/office/drawing/2014/main" xmlns="" id="{C5215C32-3F94-957E-204E-19BC96C13B8A}"/>
              </a:ext>
            </a:extLst>
          </p:cNvPr>
          <p:cNvPicPr>
            <a:picLocks noChangeAspect="1"/>
          </p:cNvPicPr>
          <p:nvPr/>
        </p:nvPicPr>
        <p:blipFill>
          <a:blip r:embed="rId3"/>
          <a:stretch>
            <a:fillRect/>
          </a:stretch>
        </p:blipFill>
        <p:spPr>
          <a:xfrm>
            <a:off x="1489210" y="2750127"/>
            <a:ext cx="10151837" cy="1364673"/>
          </a:xfrm>
          <a:prstGeom prst="rect">
            <a:avLst/>
          </a:prstGeom>
        </p:spPr>
      </p:pic>
      <p:pic>
        <p:nvPicPr>
          <p:cNvPr id="7" name="Picture 6">
            <a:extLst>
              <a:ext uri="{FF2B5EF4-FFF2-40B4-BE49-F238E27FC236}">
                <a16:creationId xmlns:a16="http://schemas.microsoft.com/office/drawing/2014/main" xmlns="" id="{EE70175C-4C88-B665-8B32-2312495ECCB8}"/>
              </a:ext>
            </a:extLst>
          </p:cNvPr>
          <p:cNvPicPr>
            <a:picLocks noChangeAspect="1"/>
          </p:cNvPicPr>
          <p:nvPr/>
        </p:nvPicPr>
        <p:blipFill>
          <a:blip r:embed="rId4"/>
          <a:stretch>
            <a:fillRect/>
          </a:stretch>
        </p:blipFill>
        <p:spPr>
          <a:xfrm>
            <a:off x="1517074" y="4318943"/>
            <a:ext cx="9705108" cy="1567382"/>
          </a:xfrm>
          <a:prstGeom prst="rect">
            <a:avLst/>
          </a:prstGeom>
        </p:spPr>
      </p:pic>
    </p:spTree>
    <p:extLst>
      <p:ext uri="{BB962C8B-B14F-4D97-AF65-F5344CB8AC3E}">
        <p14:creationId xmlns:p14="http://schemas.microsoft.com/office/powerpoint/2010/main" val="229972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7C08DA2-CE71-D411-CB85-38F0D2B6D37E}"/>
              </a:ext>
            </a:extLst>
          </p:cNvPr>
          <p:cNvSpPr txBox="1"/>
          <p:nvPr/>
        </p:nvSpPr>
        <p:spPr>
          <a:xfrm>
            <a:off x="394854" y="270163"/>
            <a:ext cx="1747594"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Naive Bayes</a:t>
            </a:r>
          </a:p>
        </p:txBody>
      </p:sp>
      <p:sp>
        <p:nvSpPr>
          <p:cNvPr id="3" name="TextBox 2">
            <a:extLst>
              <a:ext uri="{FF2B5EF4-FFF2-40B4-BE49-F238E27FC236}">
                <a16:creationId xmlns:a16="http://schemas.microsoft.com/office/drawing/2014/main" xmlns="" id="{BB2118AB-A21E-1D38-FA5F-7803C0820698}"/>
              </a:ext>
            </a:extLst>
          </p:cNvPr>
          <p:cNvSpPr txBox="1"/>
          <p:nvPr/>
        </p:nvSpPr>
        <p:spPr>
          <a:xfrm>
            <a:off x="546536" y="809535"/>
            <a:ext cx="11340663" cy="1846659"/>
          </a:xfrm>
          <a:prstGeom prst="rect">
            <a:avLst/>
          </a:prstGeom>
          <a:noFill/>
        </p:spPr>
        <p:txBody>
          <a:bodyPr wrap="square" rtlCol="0">
            <a:spAutoFit/>
          </a:bodyPr>
          <a:lstStyle/>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Naive Bayes is one of the simplest and fastest ML algorithms.</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It's based on the Bayes probability theorem.</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One important assumption that we make in the case of the Naive Bayes classifier is that all of the</a:t>
            </a:r>
            <a:r>
              <a:rPr lang="en-IN" sz="1600" dirty="0">
                <a:latin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cs typeface="Times New Roman" panose="02020603050405020304" pitchFamily="18" charset="0"/>
              </a:rPr>
              <a:t>Features of the input vector are independent and identically distributed. </a:t>
            </a:r>
          </a:p>
          <a:p>
            <a:pPr marL="285750" indent="-285750">
              <a:buFont typeface="Arial" panose="020B0604020202020204" pitchFamily="34" charset="0"/>
              <a:buChar char="•"/>
            </a:pPr>
            <a:r>
              <a:rPr lang="en-IN" sz="1600" dirty="0">
                <a:effectLst/>
                <a:latin typeface="Times New Roman" panose="02020603050405020304" pitchFamily="18" charset="0"/>
                <a:cs typeface="Times New Roman" panose="02020603050405020304" pitchFamily="18" charset="0"/>
              </a:rPr>
              <a:t>The goal is to learn a conditional probability model for each class       in the training dataset:</a:t>
            </a:r>
          </a:p>
          <a:p>
            <a:pPr marL="285750" indent="-285750">
              <a:buFont typeface="Arial" panose="020B0604020202020204" pitchFamily="34" charset="0"/>
              <a:buChar char="•"/>
            </a:pPr>
            <a:endParaRPr lang="en-IN"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6A14CC95-9ACA-8154-C595-C24AB25313FE}"/>
              </a:ext>
            </a:extLst>
          </p:cNvPr>
          <p:cNvPicPr>
            <a:picLocks noChangeAspect="1"/>
          </p:cNvPicPr>
          <p:nvPr/>
        </p:nvPicPr>
        <p:blipFill>
          <a:blip r:embed="rId2"/>
          <a:stretch>
            <a:fillRect/>
          </a:stretch>
        </p:blipFill>
        <p:spPr>
          <a:xfrm>
            <a:off x="6320777" y="1836774"/>
            <a:ext cx="228600" cy="241300"/>
          </a:xfrm>
          <a:prstGeom prst="rect">
            <a:avLst/>
          </a:prstGeom>
        </p:spPr>
      </p:pic>
      <p:pic>
        <p:nvPicPr>
          <p:cNvPr id="5" name="Picture 4">
            <a:extLst>
              <a:ext uri="{FF2B5EF4-FFF2-40B4-BE49-F238E27FC236}">
                <a16:creationId xmlns:a16="http://schemas.microsoft.com/office/drawing/2014/main" xmlns="" id="{95A2DE6B-C731-8212-81F0-954449E0FDF1}"/>
              </a:ext>
            </a:extLst>
          </p:cNvPr>
          <p:cNvPicPr>
            <a:picLocks noChangeAspect="1"/>
          </p:cNvPicPr>
          <p:nvPr/>
        </p:nvPicPr>
        <p:blipFill>
          <a:blip r:embed="rId3"/>
          <a:stretch>
            <a:fillRect/>
          </a:stretch>
        </p:blipFill>
        <p:spPr>
          <a:xfrm>
            <a:off x="3183877" y="2030584"/>
            <a:ext cx="3251200" cy="673100"/>
          </a:xfrm>
          <a:prstGeom prst="rect">
            <a:avLst/>
          </a:prstGeom>
        </p:spPr>
      </p:pic>
      <p:pic>
        <p:nvPicPr>
          <p:cNvPr id="6" name="Picture 5">
            <a:extLst>
              <a:ext uri="{FF2B5EF4-FFF2-40B4-BE49-F238E27FC236}">
                <a16:creationId xmlns:a16="http://schemas.microsoft.com/office/drawing/2014/main" xmlns="" id="{33A5A513-ADDC-4E4B-94CB-BDDCB9E72979}"/>
              </a:ext>
            </a:extLst>
          </p:cNvPr>
          <p:cNvPicPr>
            <a:picLocks noChangeAspect="1"/>
          </p:cNvPicPr>
          <p:nvPr/>
        </p:nvPicPr>
        <p:blipFill>
          <a:blip r:embed="rId4"/>
          <a:stretch>
            <a:fillRect/>
          </a:stretch>
        </p:blipFill>
        <p:spPr>
          <a:xfrm>
            <a:off x="1292536" y="2897494"/>
            <a:ext cx="7772400" cy="3795259"/>
          </a:xfrm>
          <a:prstGeom prst="rect">
            <a:avLst/>
          </a:prstGeom>
        </p:spPr>
      </p:pic>
    </p:spTree>
    <p:extLst>
      <p:ext uri="{BB962C8B-B14F-4D97-AF65-F5344CB8AC3E}">
        <p14:creationId xmlns:p14="http://schemas.microsoft.com/office/powerpoint/2010/main" val="104562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0BAD728-027F-C67C-A9E0-6F9838616C72}"/>
              </a:ext>
            </a:extLst>
          </p:cNvPr>
          <p:cNvSpPr txBox="1"/>
          <p:nvPr/>
        </p:nvSpPr>
        <p:spPr>
          <a:xfrm>
            <a:off x="415636" y="290945"/>
            <a:ext cx="2607380" cy="584775"/>
          </a:xfrm>
          <a:prstGeom prst="rect">
            <a:avLst/>
          </a:prstGeom>
          <a:noFill/>
        </p:spPr>
        <p:txBody>
          <a:bodyPr wrap="none" rtlCol="0">
            <a:spAutoFit/>
          </a:bodyPr>
          <a:lstStyle/>
          <a:p>
            <a:r>
              <a:rPr lang="en-IN" sz="3200" b="1" dirty="0">
                <a:effectLst/>
                <a:latin typeface="Times New Roman" panose="02020603050405020304" pitchFamily="18" charset="0"/>
                <a:cs typeface="Times New Roman" panose="02020603050405020304" pitchFamily="18" charset="0"/>
              </a:rPr>
              <a:t>Decision trees</a:t>
            </a:r>
          </a:p>
        </p:txBody>
      </p:sp>
      <p:sp>
        <p:nvSpPr>
          <p:cNvPr id="3" name="TextBox 2">
            <a:extLst>
              <a:ext uri="{FF2B5EF4-FFF2-40B4-BE49-F238E27FC236}">
                <a16:creationId xmlns:a16="http://schemas.microsoft.com/office/drawing/2014/main" xmlns="" id="{0DA1C3E1-0A55-C450-434F-0D7D324E3A56}"/>
              </a:ext>
            </a:extLst>
          </p:cNvPr>
          <p:cNvSpPr txBox="1"/>
          <p:nvPr/>
        </p:nvSpPr>
        <p:spPr>
          <a:xfrm>
            <a:off x="623456" y="875720"/>
            <a:ext cx="11152908" cy="3108543"/>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decision trees, we build a tree-like structure of decisions; we start with the root, choose a feature and split into branches, and continue till we reach the leaves, which represent the predicted class or value.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algorithm of decision trees involves two main steps: </a:t>
            </a:r>
          </a:p>
          <a:p>
            <a:pPr marL="1428750" lvl="2" indent="-514350" algn="just">
              <a:buFont typeface="+mj-lt"/>
              <a:buAutoNum type="arabicPeriod"/>
            </a:pPr>
            <a:r>
              <a:rPr lang="en-US" sz="2800" dirty="0">
                <a:latin typeface="Times New Roman" panose="02020603050405020304" pitchFamily="18" charset="0"/>
                <a:cs typeface="Times New Roman" panose="02020603050405020304" pitchFamily="18" charset="0"/>
              </a:rPr>
              <a:t>Decide which features to choose and what conditions to use for splitting</a:t>
            </a:r>
          </a:p>
          <a:p>
            <a:pPr marL="1428750" lvl="2" indent="-514350" algn="just">
              <a:buFont typeface="+mj-lt"/>
              <a:buAutoNum type="arabicPeriod"/>
            </a:pPr>
            <a:r>
              <a:rPr lang="en-US" sz="2800" dirty="0">
                <a:latin typeface="Times New Roman" panose="02020603050405020304" pitchFamily="18" charset="0"/>
                <a:cs typeface="Times New Roman" panose="02020603050405020304" pitchFamily="18" charset="0"/>
              </a:rPr>
              <a:t>Know when to stop</a:t>
            </a:r>
          </a:p>
        </p:txBody>
      </p:sp>
      <p:sp>
        <p:nvSpPr>
          <p:cNvPr id="4" name="TextBox 3">
            <a:extLst>
              <a:ext uri="{FF2B5EF4-FFF2-40B4-BE49-F238E27FC236}">
                <a16:creationId xmlns:a16="http://schemas.microsoft.com/office/drawing/2014/main" xmlns="" id="{6577C04E-3536-E314-E334-12CA32841808}"/>
              </a:ext>
            </a:extLst>
          </p:cNvPr>
          <p:cNvSpPr txBox="1"/>
          <p:nvPr/>
        </p:nvSpPr>
        <p:spPr>
          <a:xfrm>
            <a:off x="297875" y="4239491"/>
            <a:ext cx="11152907" cy="2308324"/>
          </a:xfrm>
          <a:prstGeom prst="rect">
            <a:avLst/>
          </a:prstGeom>
          <a:noFill/>
        </p:spPr>
        <p:txBody>
          <a:bodyPr wrap="square" rtlCol="0">
            <a:spAutoFit/>
          </a:bodyPr>
          <a:lstStyle/>
          <a:p>
            <a:pPr algn="just"/>
            <a:r>
              <a:rPr lang="en-IN" sz="2400" i="1" dirty="0">
                <a:effectLst/>
                <a:latin typeface="Times New Roman" panose="02020603050405020304" pitchFamily="18" charset="0"/>
                <a:cs typeface="Times New Roman" panose="02020603050405020304" pitchFamily="18" charset="0"/>
              </a:rPr>
              <a:t>Let's understand it with an example. Consider a sample of 40 students; we have three</a:t>
            </a:r>
            <a:endParaRPr lang="en-IN" sz="2400" dirty="0">
              <a:effectLst/>
              <a:latin typeface="Times New Roman" panose="02020603050405020304" pitchFamily="18" charset="0"/>
              <a:cs typeface="Times New Roman" panose="02020603050405020304" pitchFamily="18" charset="0"/>
            </a:endParaRPr>
          </a:p>
          <a:p>
            <a:pPr algn="just"/>
            <a:r>
              <a:rPr lang="en-IN" sz="2400" i="1" dirty="0">
                <a:effectLst/>
                <a:latin typeface="Times New Roman" panose="02020603050405020304" pitchFamily="18" charset="0"/>
                <a:cs typeface="Times New Roman" panose="02020603050405020304" pitchFamily="18" charset="0"/>
              </a:rPr>
              <a:t>variables: </a:t>
            </a:r>
            <a:r>
              <a:rPr lang="en-IN" sz="2400" i="1" dirty="0">
                <a:solidFill>
                  <a:srgbClr val="FF0000"/>
                </a:solidFill>
                <a:effectLst/>
                <a:latin typeface="Times New Roman" panose="02020603050405020304" pitchFamily="18" charset="0"/>
                <a:cs typeface="Times New Roman" panose="02020603050405020304" pitchFamily="18" charset="0"/>
              </a:rPr>
              <a:t>the gender </a:t>
            </a:r>
            <a:r>
              <a:rPr lang="en-IN" sz="2400" i="1" dirty="0">
                <a:effectLst/>
                <a:latin typeface="Times New Roman" panose="02020603050405020304" pitchFamily="18" charset="0"/>
                <a:cs typeface="Times New Roman" panose="02020603050405020304" pitchFamily="18" charset="0"/>
              </a:rPr>
              <a:t>(boy or girl; discrete), </a:t>
            </a:r>
            <a:r>
              <a:rPr lang="en-IN" sz="2400" i="1" dirty="0">
                <a:solidFill>
                  <a:srgbClr val="FF0000"/>
                </a:solidFill>
                <a:effectLst/>
                <a:latin typeface="Times New Roman" panose="02020603050405020304" pitchFamily="18" charset="0"/>
                <a:cs typeface="Times New Roman" panose="02020603050405020304" pitchFamily="18" charset="0"/>
              </a:rPr>
              <a:t>class</a:t>
            </a:r>
            <a:r>
              <a:rPr lang="en-IN" sz="2400" i="1" dirty="0">
                <a:effectLst/>
                <a:latin typeface="Times New Roman" panose="02020603050405020304" pitchFamily="18" charset="0"/>
                <a:cs typeface="Times New Roman" panose="02020603050405020304" pitchFamily="18" charset="0"/>
              </a:rPr>
              <a:t> (XI or XII; discrete), and </a:t>
            </a:r>
            <a:r>
              <a:rPr lang="en-IN" sz="2400" i="1" dirty="0">
                <a:solidFill>
                  <a:srgbClr val="FF0000"/>
                </a:solidFill>
                <a:effectLst/>
                <a:latin typeface="Times New Roman" panose="02020603050405020304" pitchFamily="18" charset="0"/>
                <a:cs typeface="Times New Roman" panose="02020603050405020304" pitchFamily="18" charset="0"/>
              </a:rPr>
              <a:t>height</a:t>
            </a:r>
            <a:r>
              <a:rPr lang="en-IN" sz="2400" i="1" dirty="0">
                <a:effectLst/>
                <a:latin typeface="Times New Roman" panose="02020603050405020304" pitchFamily="18" charset="0"/>
                <a:cs typeface="Times New Roman" panose="02020603050405020304" pitchFamily="18" charset="0"/>
              </a:rPr>
              <a:t> (5 to 6 feet;</a:t>
            </a:r>
            <a:r>
              <a:rPr lang="en-IN" sz="2400" dirty="0">
                <a:latin typeface="Times New Roman" panose="02020603050405020304" pitchFamily="18" charset="0"/>
                <a:cs typeface="Times New Roman" panose="02020603050405020304" pitchFamily="18" charset="0"/>
              </a:rPr>
              <a:t> </a:t>
            </a:r>
            <a:r>
              <a:rPr lang="en-IN" sz="2400" i="1" dirty="0">
                <a:effectLst/>
                <a:latin typeface="Times New Roman" panose="02020603050405020304" pitchFamily="18" charset="0"/>
                <a:cs typeface="Times New Roman" panose="02020603050405020304" pitchFamily="18" charset="0"/>
              </a:rPr>
              <a:t>continuous). </a:t>
            </a:r>
          </a:p>
          <a:p>
            <a:pPr algn="just"/>
            <a:r>
              <a:rPr lang="en-IN" sz="2400" i="1" dirty="0">
                <a:effectLst/>
                <a:latin typeface="Times New Roman" panose="02020603050405020304" pitchFamily="18" charset="0"/>
                <a:cs typeface="Times New Roman" panose="02020603050405020304" pitchFamily="18" charset="0"/>
              </a:rPr>
              <a:t>Eighteen students prefer to go to the library in their spare time and rest prefer</a:t>
            </a:r>
            <a:r>
              <a:rPr lang="en-IN" sz="2400" dirty="0">
                <a:latin typeface="Times New Roman" panose="02020603050405020304" pitchFamily="18" charset="0"/>
                <a:cs typeface="Times New Roman" panose="02020603050405020304" pitchFamily="18" charset="0"/>
              </a:rPr>
              <a:t> </a:t>
            </a:r>
            <a:r>
              <a:rPr lang="en-IN" sz="2400" i="1" dirty="0">
                <a:effectLst/>
                <a:latin typeface="Times New Roman" panose="02020603050405020304" pitchFamily="18" charset="0"/>
                <a:cs typeface="Times New Roman" panose="02020603050405020304" pitchFamily="18" charset="0"/>
              </a:rPr>
              <a:t>to play.  We can build a decision tree to predict who will be going to the library and who</a:t>
            </a:r>
            <a:r>
              <a:rPr lang="en-IN" sz="2400" dirty="0">
                <a:latin typeface="Times New Roman" panose="02020603050405020304" pitchFamily="18" charset="0"/>
                <a:cs typeface="Times New Roman" panose="02020603050405020304" pitchFamily="18" charset="0"/>
              </a:rPr>
              <a:t> </a:t>
            </a:r>
            <a:r>
              <a:rPr lang="en-IN" sz="2400" i="1" dirty="0">
                <a:effectLst/>
                <a:latin typeface="Times New Roman" panose="02020603050405020304" pitchFamily="18" charset="0"/>
                <a:cs typeface="Times New Roman" panose="02020603050405020304" pitchFamily="18" charset="0"/>
              </a:rPr>
              <a:t>will be going to the playground in their leisure time.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79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ABAB9F2-4F96-9873-C5D1-352779140718}"/>
              </a:ext>
            </a:extLst>
          </p:cNvPr>
          <p:cNvPicPr>
            <a:picLocks noChangeAspect="1"/>
          </p:cNvPicPr>
          <p:nvPr/>
        </p:nvPicPr>
        <p:blipFill>
          <a:blip r:embed="rId2"/>
          <a:stretch>
            <a:fillRect/>
          </a:stretch>
        </p:blipFill>
        <p:spPr>
          <a:xfrm>
            <a:off x="288700" y="738646"/>
            <a:ext cx="11316447" cy="5380708"/>
          </a:xfrm>
          <a:prstGeom prst="rect">
            <a:avLst/>
          </a:prstGeom>
        </p:spPr>
      </p:pic>
    </p:spTree>
    <p:extLst>
      <p:ext uri="{BB962C8B-B14F-4D97-AF65-F5344CB8AC3E}">
        <p14:creationId xmlns:p14="http://schemas.microsoft.com/office/powerpoint/2010/main" val="257439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A6AF4AC-9374-BD21-7500-2A2B71F4A1B6}"/>
              </a:ext>
            </a:extLst>
          </p:cNvPr>
          <p:cNvPicPr>
            <a:picLocks noChangeAspect="1"/>
          </p:cNvPicPr>
          <p:nvPr/>
        </p:nvPicPr>
        <p:blipFill>
          <a:blip r:embed="rId2"/>
          <a:stretch>
            <a:fillRect/>
          </a:stretch>
        </p:blipFill>
        <p:spPr>
          <a:xfrm>
            <a:off x="7710055" y="1061027"/>
            <a:ext cx="4253719" cy="4092864"/>
          </a:xfrm>
          <a:prstGeom prst="rect">
            <a:avLst/>
          </a:prstGeom>
        </p:spPr>
      </p:pic>
      <p:pic>
        <p:nvPicPr>
          <p:cNvPr id="3" name="Picture 2">
            <a:extLst>
              <a:ext uri="{FF2B5EF4-FFF2-40B4-BE49-F238E27FC236}">
                <a16:creationId xmlns:a16="http://schemas.microsoft.com/office/drawing/2014/main" xmlns="" id="{9D0DBB18-E09B-EA1B-5A25-6F4FC1258E0D}"/>
              </a:ext>
            </a:extLst>
          </p:cNvPr>
          <p:cNvPicPr>
            <a:picLocks noChangeAspect="1"/>
          </p:cNvPicPr>
          <p:nvPr/>
        </p:nvPicPr>
        <p:blipFill>
          <a:blip r:embed="rId3"/>
          <a:stretch>
            <a:fillRect/>
          </a:stretch>
        </p:blipFill>
        <p:spPr>
          <a:xfrm>
            <a:off x="1" y="592859"/>
            <a:ext cx="7710054" cy="4561032"/>
          </a:xfrm>
          <a:prstGeom prst="rect">
            <a:avLst/>
          </a:prstGeom>
        </p:spPr>
      </p:pic>
    </p:spTree>
    <p:extLst>
      <p:ext uri="{BB962C8B-B14F-4D97-AF65-F5344CB8AC3E}">
        <p14:creationId xmlns:p14="http://schemas.microsoft.com/office/powerpoint/2010/main" val="95377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FE5553-195A-A86C-EB2E-0C2323496659}"/>
              </a:ext>
            </a:extLst>
          </p:cNvPr>
          <p:cNvSpPr txBox="1"/>
          <p:nvPr/>
        </p:nvSpPr>
        <p:spPr>
          <a:xfrm>
            <a:off x="3583459" y="444843"/>
            <a:ext cx="2983509"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Ensemble Learning</a:t>
            </a:r>
          </a:p>
        </p:txBody>
      </p:sp>
      <p:pic>
        <p:nvPicPr>
          <p:cNvPr id="3" name="Picture 2">
            <a:extLst>
              <a:ext uri="{FF2B5EF4-FFF2-40B4-BE49-F238E27FC236}">
                <a16:creationId xmlns:a16="http://schemas.microsoft.com/office/drawing/2014/main" xmlns="" id="{279A71C5-0C76-BDC6-23DE-234DAC8353CE}"/>
              </a:ext>
            </a:extLst>
          </p:cNvPr>
          <p:cNvPicPr>
            <a:picLocks noChangeAspect="1"/>
          </p:cNvPicPr>
          <p:nvPr/>
        </p:nvPicPr>
        <p:blipFill>
          <a:blip r:embed="rId2"/>
          <a:stretch>
            <a:fillRect/>
          </a:stretch>
        </p:blipFill>
        <p:spPr>
          <a:xfrm>
            <a:off x="2407509" y="2287718"/>
            <a:ext cx="7772400" cy="3927731"/>
          </a:xfrm>
          <a:prstGeom prst="rect">
            <a:avLst/>
          </a:prstGeom>
        </p:spPr>
      </p:pic>
      <p:sp>
        <p:nvSpPr>
          <p:cNvPr id="4" name="TextBox 3">
            <a:extLst>
              <a:ext uri="{FF2B5EF4-FFF2-40B4-BE49-F238E27FC236}">
                <a16:creationId xmlns:a16="http://schemas.microsoft.com/office/drawing/2014/main" xmlns="" id="{05DE6A7A-FCE0-8640-C1A3-1753CFEE2658}"/>
              </a:ext>
            </a:extLst>
          </p:cNvPr>
          <p:cNvSpPr txBox="1"/>
          <p:nvPr/>
        </p:nvSpPr>
        <p:spPr>
          <a:xfrm>
            <a:off x="646671" y="1087389"/>
            <a:ext cx="11294076"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training of different models can take place either sequentially or in parallel. There are various ways to implement ensemble learning: voting, bagging and pasting, and random forest.</a:t>
            </a:r>
          </a:p>
        </p:txBody>
      </p:sp>
    </p:spTree>
    <p:extLst>
      <p:ext uri="{BB962C8B-B14F-4D97-AF65-F5344CB8AC3E}">
        <p14:creationId xmlns:p14="http://schemas.microsoft.com/office/powerpoint/2010/main" val="405429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F14562-637A-9EAB-CB6C-68F6B961C8DB}"/>
              </a:ext>
            </a:extLst>
          </p:cNvPr>
          <p:cNvSpPr txBox="1"/>
          <p:nvPr/>
        </p:nvSpPr>
        <p:spPr>
          <a:xfrm>
            <a:off x="420130" y="148281"/>
            <a:ext cx="2185598"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Voting classifier</a:t>
            </a:r>
          </a:p>
        </p:txBody>
      </p:sp>
      <p:pic>
        <p:nvPicPr>
          <p:cNvPr id="3" name="Picture 2">
            <a:extLst>
              <a:ext uri="{FF2B5EF4-FFF2-40B4-BE49-F238E27FC236}">
                <a16:creationId xmlns:a16="http://schemas.microsoft.com/office/drawing/2014/main" xmlns="" id="{A1155980-8CE9-6F42-1BD5-72A5E3959340}"/>
              </a:ext>
            </a:extLst>
          </p:cNvPr>
          <p:cNvPicPr>
            <a:picLocks noChangeAspect="1"/>
          </p:cNvPicPr>
          <p:nvPr/>
        </p:nvPicPr>
        <p:blipFill>
          <a:blip r:embed="rId2"/>
          <a:stretch>
            <a:fillRect/>
          </a:stretch>
        </p:blipFill>
        <p:spPr>
          <a:xfrm>
            <a:off x="3361038" y="2249792"/>
            <a:ext cx="6325518" cy="4459927"/>
          </a:xfrm>
          <a:prstGeom prst="rect">
            <a:avLst/>
          </a:prstGeom>
        </p:spPr>
      </p:pic>
      <p:sp>
        <p:nvSpPr>
          <p:cNvPr id="5" name="TextBox 4">
            <a:extLst>
              <a:ext uri="{FF2B5EF4-FFF2-40B4-BE49-F238E27FC236}">
                <a16:creationId xmlns:a16="http://schemas.microsoft.com/office/drawing/2014/main" xmlns="" id="{B2994E22-1E1E-C377-87C2-300A9D3E57DA}"/>
              </a:ext>
            </a:extLst>
          </p:cNvPr>
          <p:cNvSpPr txBox="1"/>
          <p:nvPr/>
        </p:nvSpPr>
        <p:spPr>
          <a:xfrm>
            <a:off x="420131" y="790832"/>
            <a:ext cx="11666652"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voting classifier follows the majority; it aggregates the prediction of all the classifiers</a:t>
            </a:r>
          </a:p>
          <a:p>
            <a:r>
              <a:rPr lang="en-US" sz="2400" dirty="0">
                <a:latin typeface="Times New Roman" panose="02020603050405020304" pitchFamily="18" charset="0"/>
                <a:cs typeface="Times New Roman" panose="02020603050405020304" pitchFamily="18" charset="0"/>
              </a:rPr>
              <a:t>and chooses the class with maximum votes. For example, in the following screenshot, the</a:t>
            </a:r>
          </a:p>
          <a:p>
            <a:r>
              <a:rPr lang="en-US" sz="2400" dirty="0">
                <a:latin typeface="Times New Roman" panose="02020603050405020304" pitchFamily="18" charset="0"/>
                <a:cs typeface="Times New Roman" panose="02020603050405020304" pitchFamily="18" charset="0"/>
              </a:rPr>
              <a:t>voting classifier will predict the input instance to belong to class 1</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45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190FB00-9127-C2EF-01F6-2AEC49346172}"/>
              </a:ext>
            </a:extLst>
          </p:cNvPr>
          <p:cNvSpPr txBox="1"/>
          <p:nvPr/>
        </p:nvSpPr>
        <p:spPr>
          <a:xfrm>
            <a:off x="3043881" y="142103"/>
            <a:ext cx="6104238" cy="461665"/>
          </a:xfrm>
          <a:prstGeom prst="rect">
            <a:avLst/>
          </a:prstGeom>
          <a:noFill/>
        </p:spPr>
        <p:txBody>
          <a:bodyPr wrap="square">
            <a:spAutoFit/>
          </a:bodyPr>
          <a:lstStyle/>
          <a:p>
            <a:r>
              <a:rPr lang="en-IN" sz="2400" dirty="0">
                <a:effectLst/>
                <a:latin typeface="Times New Roman" panose="02020603050405020304" pitchFamily="18" charset="0"/>
                <a:cs typeface="Times New Roman" panose="02020603050405020304" pitchFamily="18" charset="0"/>
              </a:rPr>
              <a:t>Bagging and pasting</a:t>
            </a:r>
          </a:p>
        </p:txBody>
      </p:sp>
      <p:sp>
        <p:nvSpPr>
          <p:cNvPr id="4" name="TextBox 3">
            <a:extLst>
              <a:ext uri="{FF2B5EF4-FFF2-40B4-BE49-F238E27FC236}">
                <a16:creationId xmlns:a16="http://schemas.microsoft.com/office/drawing/2014/main" xmlns="" id="{21148E2A-2D6A-78E5-8786-E3FE88869DE3}"/>
              </a:ext>
            </a:extLst>
          </p:cNvPr>
          <p:cNvSpPr txBox="1"/>
          <p:nvPr/>
        </p:nvSpPr>
        <p:spPr>
          <a:xfrm>
            <a:off x="667264" y="741405"/>
            <a:ext cx="11195221"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voting, we used different algorithms for training on the same dataset.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can also achieve ensemble learning by using different models with the same learning algorithm, but we train them on different training data subsets.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training subset is sampled randomly. The sampling can be done with replacement (bagging) or without replacement (pasting)</a:t>
            </a:r>
          </a:p>
        </p:txBody>
      </p:sp>
      <p:sp>
        <p:nvSpPr>
          <p:cNvPr id="6" name="TextBox 5">
            <a:extLst>
              <a:ext uri="{FF2B5EF4-FFF2-40B4-BE49-F238E27FC236}">
                <a16:creationId xmlns:a16="http://schemas.microsoft.com/office/drawing/2014/main" xmlns="" id="{A7FCF474-9C4C-5009-8D04-0DEB351E743D}"/>
              </a:ext>
            </a:extLst>
          </p:cNvPr>
          <p:cNvSpPr txBox="1"/>
          <p:nvPr/>
        </p:nvSpPr>
        <p:spPr>
          <a:xfrm>
            <a:off x="667264" y="2680396"/>
            <a:ext cx="10552672" cy="2308324"/>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Bagging</a:t>
            </a:r>
            <a:r>
              <a:rPr lang="en-IN" sz="2400" dirty="0">
                <a:effectLst/>
                <a:latin typeface="Times New Roman" panose="02020603050405020304" pitchFamily="18" charset="0"/>
                <a:cs typeface="Times New Roman" panose="02020603050405020304" pitchFamily="18" charset="0"/>
              </a:rPr>
              <a:t>: In it, additional data for training is generated from the original dataset using combinations with repetitions. This helps in decreasing the variance of different models.</a:t>
            </a:r>
          </a:p>
          <a:p>
            <a:endParaRPr lang="en-IN" sz="2400" b="1" dirty="0">
              <a:effectLst/>
              <a:latin typeface="Times New Roman" panose="02020603050405020304" pitchFamily="18" charset="0"/>
              <a:cs typeface="Times New Roman" panose="02020603050405020304" pitchFamily="18" charset="0"/>
            </a:endParaRPr>
          </a:p>
          <a:p>
            <a:r>
              <a:rPr lang="en-IN" sz="2400" b="1" dirty="0">
                <a:effectLst/>
                <a:latin typeface="Times New Roman" panose="02020603050405020304" pitchFamily="18" charset="0"/>
                <a:cs typeface="Times New Roman" panose="02020603050405020304" pitchFamily="18" charset="0"/>
              </a:rPr>
              <a:t>Pasting</a:t>
            </a:r>
            <a:r>
              <a:rPr lang="en-IN" sz="2400" dirty="0">
                <a:effectLst/>
                <a:latin typeface="Times New Roman" panose="02020603050405020304" pitchFamily="18" charset="0"/>
                <a:cs typeface="Times New Roman" panose="02020603050405020304" pitchFamily="18" charset="0"/>
              </a:rPr>
              <a:t>: Since pasting is without replacement, each subset of the training data can be used at most once. It's more suitable if the original dataset is large.</a:t>
            </a:r>
          </a:p>
        </p:txBody>
      </p:sp>
    </p:spTree>
    <p:extLst>
      <p:ext uri="{BB962C8B-B14F-4D97-AF65-F5344CB8AC3E}">
        <p14:creationId xmlns:p14="http://schemas.microsoft.com/office/powerpoint/2010/main" val="390724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1980202-DDCB-97D9-78E7-E92E8222353B}"/>
              </a:ext>
            </a:extLst>
          </p:cNvPr>
          <p:cNvSpPr txBox="1"/>
          <p:nvPr/>
        </p:nvSpPr>
        <p:spPr>
          <a:xfrm>
            <a:off x="4522573" y="469557"/>
            <a:ext cx="2424574" cy="646331"/>
          </a:xfrm>
          <a:prstGeom prst="rect">
            <a:avLst/>
          </a:prstGeom>
          <a:noFill/>
        </p:spPr>
        <p:txBody>
          <a:bodyPr wrap="none" rtlCol="0">
            <a:spAutoFit/>
          </a:bodyPr>
          <a:lstStyle/>
          <a:p>
            <a:r>
              <a:rPr lang="en-IN" sz="3600" dirty="0">
                <a:effectLst/>
                <a:latin typeface="Times New Roman" panose="02020603050405020304" pitchFamily="18" charset="0"/>
                <a:cs typeface="Times New Roman" panose="02020603050405020304" pitchFamily="18" charset="0"/>
              </a:rPr>
              <a:t>ML and IoT</a:t>
            </a:r>
          </a:p>
        </p:txBody>
      </p:sp>
      <p:sp>
        <p:nvSpPr>
          <p:cNvPr id="3" name="TextBox 2">
            <a:extLst>
              <a:ext uri="{FF2B5EF4-FFF2-40B4-BE49-F238E27FC236}">
                <a16:creationId xmlns:a16="http://schemas.microsoft.com/office/drawing/2014/main" xmlns="" id="{5F354517-7960-157A-8820-6030C4EE7CD1}"/>
              </a:ext>
            </a:extLst>
          </p:cNvPr>
          <p:cNvSpPr txBox="1"/>
          <p:nvPr/>
        </p:nvSpPr>
        <p:spPr>
          <a:xfrm>
            <a:off x="849416" y="1586130"/>
            <a:ext cx="10493167" cy="3416320"/>
          </a:xfrm>
          <a:prstGeom prst="rect">
            <a:avLst/>
          </a:prstGeom>
          <a:noFill/>
        </p:spPr>
        <p:txBody>
          <a:bodyPr wrap="square" rtlCol="0">
            <a:spAutoFit/>
          </a:bodyPr>
          <a:lstStyle/>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ML, a subset of artificial intelligence, aims to build computer programs with an ability to automatically learn and improve from experience without being explicitly programmed. </a:t>
            </a:r>
          </a:p>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In this age of big data, with data being generated at break-neck speed, it isn't humanly possible to go through all of the data and understand it manually. </a:t>
            </a:r>
          </a:p>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According to an estimate by Cisco, a leading company in the field of IT and networking, IoT will generate 400 zettabytes of data a year by 2018. </a:t>
            </a:r>
          </a:p>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This suggests that we need to look into automatic means of understanding this enormous data, and this is where ML comes in.</a:t>
            </a:r>
          </a:p>
        </p:txBody>
      </p:sp>
    </p:spTree>
    <p:extLst>
      <p:ext uri="{BB962C8B-B14F-4D97-AF65-F5344CB8AC3E}">
        <p14:creationId xmlns:p14="http://schemas.microsoft.com/office/powerpoint/2010/main" val="83030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A836BEC-7FB1-2710-62BF-95E7CBB33F6A}"/>
              </a:ext>
            </a:extLst>
          </p:cNvPr>
          <p:cNvSpPr txBox="1"/>
          <p:nvPr/>
        </p:nvSpPr>
        <p:spPr>
          <a:xfrm>
            <a:off x="3830595" y="0"/>
            <a:ext cx="3435556"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Improving your model</a:t>
            </a:r>
          </a:p>
        </p:txBody>
      </p:sp>
      <p:sp>
        <p:nvSpPr>
          <p:cNvPr id="3" name="TextBox 2">
            <a:extLst>
              <a:ext uri="{FF2B5EF4-FFF2-40B4-BE49-F238E27FC236}">
                <a16:creationId xmlns:a16="http://schemas.microsoft.com/office/drawing/2014/main" xmlns="" id="{531F259A-0B5B-7062-F1F6-173DE35155DC}"/>
              </a:ext>
            </a:extLst>
          </p:cNvPr>
          <p:cNvSpPr txBox="1"/>
          <p:nvPr/>
        </p:nvSpPr>
        <p:spPr>
          <a:xfrm>
            <a:off x="420130" y="741405"/>
            <a:ext cx="5897833"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Feature scaling to resolve uneven data scale</a:t>
            </a:r>
          </a:p>
        </p:txBody>
      </p:sp>
      <p:sp>
        <p:nvSpPr>
          <p:cNvPr id="5" name="TextBox 4">
            <a:extLst>
              <a:ext uri="{FF2B5EF4-FFF2-40B4-BE49-F238E27FC236}">
                <a16:creationId xmlns:a16="http://schemas.microsoft.com/office/drawing/2014/main" xmlns="" id="{86416C74-0EF5-E93B-A072-DFB85A2983D3}"/>
              </a:ext>
            </a:extLst>
          </p:cNvPr>
          <p:cNvSpPr txBox="1"/>
          <p:nvPr/>
        </p:nvSpPr>
        <p:spPr>
          <a:xfrm>
            <a:off x="420130" y="1203070"/>
            <a:ext cx="10642683" cy="2677656"/>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 data that's collected normally doesn't have the same scale; for example, one feature may be varying in the range 10–100 and another one may be only distributed in range 2–5.</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This uneven data scale can have an adverse effect on learning. To resolve this, we use the method of feature scaling (normalization). The choice of normalization has been found to drastically affect the performance of certain algorithms. </a:t>
            </a:r>
          </a:p>
          <a:p>
            <a:pPr marL="342900" indent="-342900" algn="just">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Two common normalization methods</a:t>
            </a:r>
          </a:p>
        </p:txBody>
      </p:sp>
      <p:sp>
        <p:nvSpPr>
          <p:cNvPr id="7" name="TextBox 6">
            <a:extLst>
              <a:ext uri="{FF2B5EF4-FFF2-40B4-BE49-F238E27FC236}">
                <a16:creationId xmlns:a16="http://schemas.microsoft.com/office/drawing/2014/main" xmlns="" id="{6968CD25-203F-3F2D-6123-7D91FC3733F3}"/>
              </a:ext>
            </a:extLst>
          </p:cNvPr>
          <p:cNvSpPr txBox="1"/>
          <p:nvPr/>
        </p:nvSpPr>
        <p:spPr>
          <a:xfrm>
            <a:off x="420130" y="3880726"/>
            <a:ext cx="3091744"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Z-score normalization</a:t>
            </a:r>
          </a:p>
        </p:txBody>
      </p:sp>
      <p:sp>
        <p:nvSpPr>
          <p:cNvPr id="9" name="TextBox 8">
            <a:extLst>
              <a:ext uri="{FF2B5EF4-FFF2-40B4-BE49-F238E27FC236}">
                <a16:creationId xmlns:a16="http://schemas.microsoft.com/office/drawing/2014/main" xmlns="" id="{C3A1ACE3-EF5B-7889-C47C-4ECB4C83A004}"/>
              </a:ext>
            </a:extLst>
          </p:cNvPr>
          <p:cNvSpPr txBox="1"/>
          <p:nvPr/>
        </p:nvSpPr>
        <p:spPr>
          <a:xfrm>
            <a:off x="463874" y="4353506"/>
            <a:ext cx="10598939" cy="1569660"/>
          </a:xfrm>
          <a:prstGeom prst="rect">
            <a:avLst/>
          </a:prstGeom>
          <a:noFill/>
        </p:spPr>
        <p:txBody>
          <a:bodyPr wrap="square">
            <a:spAutoFit/>
          </a:bodyPr>
          <a:lstStyle/>
          <a:p>
            <a:pPr algn="just"/>
            <a:r>
              <a:rPr lang="en-IN" sz="2400" dirty="0">
                <a:effectLst/>
                <a:latin typeface="Times New Roman" panose="02020603050405020304" pitchFamily="18" charset="0"/>
                <a:cs typeface="Times New Roman" panose="02020603050405020304" pitchFamily="18" charset="0"/>
              </a:rPr>
              <a:t>In z-score normalization, each individual feature is scaled</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so that it has the properties of a standard normal distribution, that is, a mean of 0</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and variance of 1. If </a:t>
            </a:r>
            <a:r>
              <a:rPr lang="el-GR" sz="2400" dirty="0">
                <a:effectLst/>
                <a:latin typeface="Times New Roman" panose="02020603050405020304" pitchFamily="18" charset="0"/>
                <a:cs typeface="Times New Roman" panose="02020603050405020304" pitchFamily="18" charset="0"/>
              </a:rPr>
              <a:t>μ </a:t>
            </a:r>
            <a:r>
              <a:rPr lang="en-IN" sz="2400" dirty="0">
                <a:effectLst/>
                <a:latin typeface="Times New Roman" panose="02020603050405020304" pitchFamily="18" charset="0"/>
                <a:cs typeface="Times New Roman" panose="02020603050405020304" pitchFamily="18" charset="0"/>
              </a:rPr>
              <a:t>is the mean and </a:t>
            </a:r>
            <a:r>
              <a:rPr lang="el-GR" sz="2400" dirty="0">
                <a:effectLst/>
                <a:latin typeface="Times New Roman" panose="02020603050405020304" pitchFamily="18" charset="0"/>
                <a:cs typeface="Times New Roman" panose="02020603050405020304" pitchFamily="18" charset="0"/>
              </a:rPr>
              <a:t>σ </a:t>
            </a:r>
            <a:r>
              <a:rPr lang="en-IN" sz="2400" dirty="0">
                <a:effectLst/>
                <a:latin typeface="Times New Roman" panose="02020603050405020304" pitchFamily="18" charset="0"/>
                <a:cs typeface="Times New Roman" panose="02020603050405020304" pitchFamily="18" charset="0"/>
              </a:rPr>
              <a:t>the variance, we can compute Z-score</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normalization by making the following linear transformation on each feature as follows:</a:t>
            </a:r>
          </a:p>
        </p:txBody>
      </p:sp>
      <p:pic>
        <p:nvPicPr>
          <p:cNvPr id="10" name="Picture 9">
            <a:extLst>
              <a:ext uri="{FF2B5EF4-FFF2-40B4-BE49-F238E27FC236}">
                <a16:creationId xmlns:a16="http://schemas.microsoft.com/office/drawing/2014/main" xmlns="" id="{BBE20793-5A84-A9BA-3F3D-4A5F8536DE63}"/>
              </a:ext>
            </a:extLst>
          </p:cNvPr>
          <p:cNvPicPr>
            <a:picLocks noChangeAspect="1"/>
          </p:cNvPicPr>
          <p:nvPr/>
        </p:nvPicPr>
        <p:blipFill>
          <a:blip r:embed="rId2"/>
          <a:stretch>
            <a:fillRect/>
          </a:stretch>
        </p:blipFill>
        <p:spPr>
          <a:xfrm>
            <a:off x="3369046" y="6051450"/>
            <a:ext cx="2258359" cy="688991"/>
          </a:xfrm>
          <a:prstGeom prst="rect">
            <a:avLst/>
          </a:prstGeom>
        </p:spPr>
      </p:pic>
    </p:spTree>
    <p:extLst>
      <p:ext uri="{BB962C8B-B14F-4D97-AF65-F5344CB8AC3E}">
        <p14:creationId xmlns:p14="http://schemas.microsoft.com/office/powerpoint/2010/main" val="159496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4FBB2E0-32B7-4088-E5EC-F8AF61FBEDAA}"/>
              </a:ext>
            </a:extLst>
          </p:cNvPr>
          <p:cNvSpPr txBox="1"/>
          <p:nvPr/>
        </p:nvSpPr>
        <p:spPr>
          <a:xfrm>
            <a:off x="358588" y="143435"/>
            <a:ext cx="3320140"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Min-max normalization</a:t>
            </a:r>
          </a:p>
        </p:txBody>
      </p:sp>
      <p:sp>
        <p:nvSpPr>
          <p:cNvPr id="3" name="TextBox 2">
            <a:extLst>
              <a:ext uri="{FF2B5EF4-FFF2-40B4-BE49-F238E27FC236}">
                <a16:creationId xmlns:a16="http://schemas.microsoft.com/office/drawing/2014/main" xmlns="" id="{92B4BAB8-D5F0-6CB8-7D43-BD2CC779C1DC}"/>
              </a:ext>
            </a:extLst>
          </p:cNvPr>
          <p:cNvSpPr txBox="1"/>
          <p:nvPr/>
        </p:nvSpPr>
        <p:spPr>
          <a:xfrm>
            <a:off x="358588" y="546812"/>
            <a:ext cx="10133996"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effectLst/>
                <a:latin typeface="Helvetica" pitchFamily="2" charset="0"/>
              </a:rPr>
              <a:t>The min-max normalization rescales the input features</a:t>
            </a:r>
            <a:r>
              <a:rPr lang="en-IN" dirty="0">
                <a:latin typeface="Helvetica" pitchFamily="2" charset="0"/>
              </a:rPr>
              <a:t> </a:t>
            </a:r>
            <a:r>
              <a:rPr lang="en-IN" dirty="0">
                <a:effectLst/>
                <a:latin typeface="Helvetica" pitchFamily="2" charset="0"/>
              </a:rPr>
              <a:t>so that they lie in the range between 0 and 1. </a:t>
            </a:r>
          </a:p>
          <a:p>
            <a:pPr marL="285750" indent="-285750" algn="just">
              <a:buFont typeface="Arial" panose="020B0604020202020204" pitchFamily="34" charset="0"/>
              <a:buChar char="•"/>
            </a:pPr>
            <a:r>
              <a:rPr lang="en-IN" dirty="0">
                <a:effectLst/>
                <a:latin typeface="Helvetica" pitchFamily="2" charset="0"/>
              </a:rPr>
              <a:t>It results in reducing the standard</a:t>
            </a:r>
            <a:r>
              <a:rPr lang="en-IN" dirty="0">
                <a:latin typeface="Helvetica" pitchFamily="2" charset="0"/>
              </a:rPr>
              <a:t> </a:t>
            </a:r>
            <a:r>
              <a:rPr lang="en-IN" dirty="0">
                <a:effectLst/>
                <a:latin typeface="Helvetica" pitchFamily="2" charset="0"/>
              </a:rPr>
              <a:t>deviation in the data and hence suppresses the effect of outliers. </a:t>
            </a:r>
          </a:p>
          <a:p>
            <a:pPr marL="285750" indent="-285750" algn="just">
              <a:buFont typeface="Arial" panose="020B0604020202020204" pitchFamily="34" charset="0"/>
              <a:buChar char="•"/>
            </a:pPr>
            <a:r>
              <a:rPr lang="en-IN" dirty="0">
                <a:effectLst/>
                <a:latin typeface="Helvetica" pitchFamily="2" charset="0"/>
              </a:rPr>
              <a:t>To achieve minmax</a:t>
            </a:r>
            <a:r>
              <a:rPr lang="en-IN" dirty="0">
                <a:latin typeface="Helvetica" pitchFamily="2" charset="0"/>
              </a:rPr>
              <a:t> </a:t>
            </a:r>
            <a:r>
              <a:rPr lang="en-IN" dirty="0">
                <a:effectLst/>
                <a:latin typeface="Helvetica" pitchFamily="2" charset="0"/>
              </a:rPr>
              <a:t>normalization, we find the maximum and minimum value of the feature</a:t>
            </a:r>
            <a:r>
              <a:rPr lang="en-IN" dirty="0">
                <a:latin typeface="Helvetica" pitchFamily="2" charset="0"/>
              </a:rPr>
              <a:t> </a:t>
            </a:r>
            <a:r>
              <a:rPr lang="en-IN" dirty="0">
                <a:effectLst/>
                <a:latin typeface="Helvetica" pitchFamily="2" charset="0"/>
              </a:rPr>
              <a:t>(</a:t>
            </a:r>
            <a:r>
              <a:rPr lang="en-IN" dirty="0" err="1">
                <a:effectLst/>
                <a:latin typeface="Helvetica" pitchFamily="2" charset="0"/>
              </a:rPr>
              <a:t>xmax</a:t>
            </a:r>
            <a:r>
              <a:rPr lang="en-IN" dirty="0">
                <a:effectLst/>
                <a:latin typeface="Helvetica" pitchFamily="2" charset="0"/>
              </a:rPr>
              <a:t> and </a:t>
            </a:r>
            <a:r>
              <a:rPr lang="en-IN" dirty="0" err="1">
                <a:effectLst/>
                <a:latin typeface="Helvetica" pitchFamily="2" charset="0"/>
              </a:rPr>
              <a:t>xmin</a:t>
            </a:r>
            <a:r>
              <a:rPr lang="en-IN" dirty="0">
                <a:effectLst/>
                <a:latin typeface="Helvetica" pitchFamily="2" charset="0"/>
              </a:rPr>
              <a:t> respectively), and perform the following linear transformation:</a:t>
            </a:r>
          </a:p>
        </p:txBody>
      </p:sp>
      <p:pic>
        <p:nvPicPr>
          <p:cNvPr id="4" name="Picture 3">
            <a:extLst>
              <a:ext uri="{FF2B5EF4-FFF2-40B4-BE49-F238E27FC236}">
                <a16:creationId xmlns:a16="http://schemas.microsoft.com/office/drawing/2014/main" xmlns="" id="{2F8C9753-2CCB-AFA9-105C-1FAAF568074B}"/>
              </a:ext>
            </a:extLst>
          </p:cNvPr>
          <p:cNvPicPr>
            <a:picLocks noChangeAspect="1"/>
          </p:cNvPicPr>
          <p:nvPr/>
        </p:nvPicPr>
        <p:blipFill>
          <a:blip r:embed="rId2"/>
          <a:stretch>
            <a:fillRect/>
          </a:stretch>
        </p:blipFill>
        <p:spPr>
          <a:xfrm>
            <a:off x="2868705" y="2301138"/>
            <a:ext cx="4434986" cy="1131070"/>
          </a:xfrm>
          <a:prstGeom prst="rect">
            <a:avLst/>
          </a:prstGeom>
        </p:spPr>
      </p:pic>
      <p:sp>
        <p:nvSpPr>
          <p:cNvPr id="5" name="TextBox 4">
            <a:extLst>
              <a:ext uri="{FF2B5EF4-FFF2-40B4-BE49-F238E27FC236}">
                <a16:creationId xmlns:a16="http://schemas.microsoft.com/office/drawing/2014/main" xmlns="" id="{B002AF9B-2FBC-8101-5730-ADE33B337E35}"/>
              </a:ext>
            </a:extLst>
          </p:cNvPr>
          <p:cNvSpPr txBox="1"/>
          <p:nvPr/>
        </p:nvSpPr>
        <p:spPr>
          <a:xfrm>
            <a:off x="340659" y="3567953"/>
            <a:ext cx="2143536" cy="584775"/>
          </a:xfrm>
          <a:prstGeom prst="rect">
            <a:avLst/>
          </a:prstGeom>
          <a:noFill/>
        </p:spPr>
        <p:txBody>
          <a:bodyPr wrap="none" rtlCol="0">
            <a:spAutoFit/>
          </a:bodyPr>
          <a:lstStyle/>
          <a:p>
            <a:r>
              <a:rPr lang="en-IN" sz="3200" b="1" dirty="0">
                <a:effectLst/>
                <a:latin typeface="Times New Roman" panose="02020603050405020304" pitchFamily="18" charset="0"/>
                <a:cs typeface="Times New Roman" panose="02020603050405020304" pitchFamily="18" charset="0"/>
              </a:rPr>
              <a:t>Overfitting</a:t>
            </a:r>
          </a:p>
        </p:txBody>
      </p:sp>
      <p:sp>
        <p:nvSpPr>
          <p:cNvPr id="7" name="TextBox 6">
            <a:extLst>
              <a:ext uri="{FF2B5EF4-FFF2-40B4-BE49-F238E27FC236}">
                <a16:creationId xmlns:a16="http://schemas.microsoft.com/office/drawing/2014/main" xmlns="" id="{8B845B14-1A4B-6486-0DCF-F03A2C53C8D7}"/>
              </a:ext>
            </a:extLst>
          </p:cNvPr>
          <p:cNvSpPr txBox="1"/>
          <p:nvPr/>
        </p:nvSpPr>
        <p:spPr>
          <a:xfrm>
            <a:off x="588278" y="4152728"/>
            <a:ext cx="9904306"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Sometimes the model tries to overfit the training dataset; in doing so, it loses its ability to generalize and hence performs badly on the validation dataset; this in turn will affect its performance on unseen data values. </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There are two standard ways to take care of overfitting: regularization and cross-validation.</a:t>
            </a:r>
          </a:p>
        </p:txBody>
      </p:sp>
    </p:spTree>
    <p:extLst>
      <p:ext uri="{BB962C8B-B14F-4D97-AF65-F5344CB8AC3E}">
        <p14:creationId xmlns:p14="http://schemas.microsoft.com/office/powerpoint/2010/main" val="3581382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2595C08-0994-9A91-81C4-5D7DDE85BDA0}"/>
              </a:ext>
            </a:extLst>
          </p:cNvPr>
          <p:cNvSpPr txBox="1"/>
          <p:nvPr/>
        </p:nvSpPr>
        <p:spPr>
          <a:xfrm>
            <a:off x="-1" y="112058"/>
            <a:ext cx="2599765" cy="461665"/>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Regularization</a:t>
            </a:r>
          </a:p>
        </p:txBody>
      </p:sp>
      <p:sp>
        <p:nvSpPr>
          <p:cNvPr id="5" name="TextBox 4">
            <a:extLst>
              <a:ext uri="{FF2B5EF4-FFF2-40B4-BE49-F238E27FC236}">
                <a16:creationId xmlns:a16="http://schemas.microsoft.com/office/drawing/2014/main" xmlns="" id="{66A3F2C0-C64F-2809-9F26-5F134BD1B333}"/>
              </a:ext>
            </a:extLst>
          </p:cNvPr>
          <p:cNvSpPr txBox="1"/>
          <p:nvPr/>
        </p:nvSpPr>
        <p:spPr>
          <a:xfrm>
            <a:off x="699246" y="753035"/>
            <a:ext cx="10703859"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Regularization adds a term in the loss function to ensure that the cost increases as the model increases the number of features.</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Hence, we force the model to stay simpler.</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If L(X,</a:t>
            </a:r>
            <a:r>
              <a:rPr lang="en-IN" sz="2400" dirty="0">
                <a:latin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cs typeface="Times New Roman" panose="02020603050405020304" pitchFamily="18" charset="0"/>
              </a:rPr>
              <a:t>Y) was the loss function earlier, we replace it with the following:</a:t>
            </a:r>
          </a:p>
          <a:p>
            <a:pPr marL="342900" indent="-342900">
              <a:buFont typeface="Arial" panose="020B0604020202020204" pitchFamily="34" charset="0"/>
              <a:buChar char="•"/>
            </a:pPr>
            <a:endParaRPr lang="en-IN" sz="240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6AD39AEB-B857-F3F2-567C-52E70AA5477D}"/>
              </a:ext>
            </a:extLst>
          </p:cNvPr>
          <p:cNvPicPr>
            <a:picLocks noChangeAspect="1"/>
          </p:cNvPicPr>
          <p:nvPr/>
        </p:nvPicPr>
        <p:blipFill>
          <a:blip r:embed="rId2"/>
          <a:stretch>
            <a:fillRect/>
          </a:stretch>
        </p:blipFill>
        <p:spPr>
          <a:xfrm>
            <a:off x="3245224" y="2481586"/>
            <a:ext cx="3886200" cy="373673"/>
          </a:xfrm>
          <a:prstGeom prst="rect">
            <a:avLst/>
          </a:prstGeom>
        </p:spPr>
      </p:pic>
      <p:pic>
        <p:nvPicPr>
          <p:cNvPr id="8" name="Picture 7">
            <a:extLst>
              <a:ext uri="{FF2B5EF4-FFF2-40B4-BE49-F238E27FC236}">
                <a16:creationId xmlns:a16="http://schemas.microsoft.com/office/drawing/2014/main" xmlns="" id="{F0117EE4-6676-0CD1-FF91-63ADAA1EBBE2}"/>
              </a:ext>
            </a:extLst>
          </p:cNvPr>
          <p:cNvPicPr>
            <a:picLocks noChangeAspect="1"/>
          </p:cNvPicPr>
          <p:nvPr/>
        </p:nvPicPr>
        <p:blipFill>
          <a:blip r:embed="rId3"/>
          <a:stretch>
            <a:fillRect/>
          </a:stretch>
        </p:blipFill>
        <p:spPr>
          <a:xfrm>
            <a:off x="788895" y="2855259"/>
            <a:ext cx="9197789" cy="3773030"/>
          </a:xfrm>
          <a:prstGeom prst="rect">
            <a:avLst/>
          </a:prstGeom>
        </p:spPr>
      </p:pic>
    </p:spTree>
    <p:extLst>
      <p:ext uri="{BB962C8B-B14F-4D97-AF65-F5344CB8AC3E}">
        <p14:creationId xmlns:p14="http://schemas.microsoft.com/office/powerpoint/2010/main" val="1502853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C4AF54C-FB77-E25E-2730-D90B049F8678}"/>
              </a:ext>
            </a:extLst>
          </p:cNvPr>
          <p:cNvSpPr txBox="1"/>
          <p:nvPr/>
        </p:nvSpPr>
        <p:spPr>
          <a:xfrm>
            <a:off x="233082" y="268941"/>
            <a:ext cx="2351156"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Cross-validation</a:t>
            </a:r>
          </a:p>
        </p:txBody>
      </p:sp>
      <p:sp>
        <p:nvSpPr>
          <p:cNvPr id="3" name="TextBox 2">
            <a:extLst>
              <a:ext uri="{FF2B5EF4-FFF2-40B4-BE49-F238E27FC236}">
                <a16:creationId xmlns:a16="http://schemas.microsoft.com/office/drawing/2014/main" xmlns="" id="{CA99DDCB-B6E5-0DD4-0EF4-653C58B7967B}"/>
              </a:ext>
            </a:extLst>
          </p:cNvPr>
          <p:cNvSpPr txBox="1"/>
          <p:nvPr/>
        </p:nvSpPr>
        <p:spPr>
          <a:xfrm>
            <a:off x="573741" y="730606"/>
            <a:ext cx="11113940" cy="1938992"/>
          </a:xfrm>
          <a:prstGeom prst="rect">
            <a:avLst/>
          </a:prstGeom>
          <a:noFill/>
        </p:spPr>
        <p:txBody>
          <a:bodyPr wrap="none" rtlCol="0">
            <a:spAutoFit/>
          </a:bodyPr>
          <a:lstStyle/>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Using cross-validation can also help in reducing the problem of overfitting.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In k-fold cross validation, data is divided into k-subsets, called folds. </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Then it trains and evaluates the model k-times; each time, it picks one of the folds for </a:t>
            </a:r>
          </a:p>
          <a:p>
            <a:r>
              <a:rPr lang="en-IN" sz="2400" dirty="0">
                <a:effectLst/>
                <a:latin typeface="Times New Roman" panose="02020603050405020304" pitchFamily="18" charset="0"/>
                <a:cs typeface="Times New Roman" panose="02020603050405020304" pitchFamily="18" charset="0"/>
              </a:rPr>
              <a:t>     validation and the rest for training the model.</a:t>
            </a:r>
          </a:p>
          <a:p>
            <a:pPr marL="342900" indent="-342900">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We can perform the cross-validation when the data is less and training time is small</a:t>
            </a:r>
          </a:p>
        </p:txBody>
      </p:sp>
    </p:spTree>
    <p:extLst>
      <p:ext uri="{BB962C8B-B14F-4D97-AF65-F5344CB8AC3E}">
        <p14:creationId xmlns:p14="http://schemas.microsoft.com/office/powerpoint/2010/main" val="2366076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07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D1082B7-6B61-D12A-61B1-D68605F84C13}"/>
              </a:ext>
            </a:extLst>
          </p:cNvPr>
          <p:cNvSpPr txBox="1"/>
          <p:nvPr/>
        </p:nvSpPr>
        <p:spPr>
          <a:xfrm>
            <a:off x="4213654" y="185351"/>
            <a:ext cx="2651688"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Learning paradigms</a:t>
            </a:r>
          </a:p>
        </p:txBody>
      </p:sp>
      <p:sp>
        <p:nvSpPr>
          <p:cNvPr id="3" name="TextBox 2">
            <a:extLst>
              <a:ext uri="{FF2B5EF4-FFF2-40B4-BE49-F238E27FC236}">
                <a16:creationId xmlns:a16="http://schemas.microsoft.com/office/drawing/2014/main" xmlns="" id="{DD60B1B8-4236-31AF-3568-B296D312F383}"/>
              </a:ext>
            </a:extLst>
          </p:cNvPr>
          <p:cNvSpPr txBox="1"/>
          <p:nvPr/>
        </p:nvSpPr>
        <p:spPr>
          <a:xfrm>
            <a:off x="766119" y="1124465"/>
            <a:ext cx="6998454" cy="1200329"/>
          </a:xfrm>
          <a:prstGeom prst="rect">
            <a:avLst/>
          </a:prstGeom>
          <a:noFill/>
        </p:spPr>
        <p:txBody>
          <a:bodyPr wrap="none" rtlCol="0">
            <a:spAutoFit/>
          </a:bodyPr>
          <a:lstStyle/>
          <a:p>
            <a:r>
              <a:rPr lang="en-IN" dirty="0">
                <a:effectLst/>
                <a:latin typeface="Times New Roman" panose="02020603050405020304" pitchFamily="18" charset="0"/>
                <a:cs typeface="Times New Roman" panose="02020603050405020304" pitchFamily="18" charset="0"/>
              </a:rPr>
              <a:t>ML algorithms can be classified based on the method they use as follows:</a:t>
            </a:r>
          </a:p>
          <a:p>
            <a:pPr marL="1200150" lvl="2" indent="-285750">
              <a:buFont typeface="Wingdings" pitchFamily="2" charset="2"/>
              <a:buChar char="Ø"/>
            </a:pPr>
            <a:r>
              <a:rPr lang="en-IN" dirty="0">
                <a:effectLst/>
                <a:latin typeface="Times New Roman" panose="02020603050405020304" pitchFamily="18" charset="0"/>
                <a:cs typeface="Times New Roman" panose="02020603050405020304" pitchFamily="18" charset="0"/>
              </a:rPr>
              <a:t>Probabilistic versus non-probabilistic</a:t>
            </a:r>
          </a:p>
          <a:p>
            <a:pPr marL="1200150" lvl="2" indent="-285750">
              <a:buFont typeface="Wingdings" pitchFamily="2" charset="2"/>
              <a:buChar char="Ø"/>
            </a:pPr>
            <a:r>
              <a:rPr lang="en-IN" dirty="0" err="1">
                <a:effectLst/>
                <a:latin typeface="Times New Roman" panose="02020603050405020304" pitchFamily="18" charset="0"/>
                <a:cs typeface="Times New Roman" panose="02020603050405020304" pitchFamily="18" charset="0"/>
              </a:rPr>
              <a:t>Modeling</a:t>
            </a:r>
            <a:r>
              <a:rPr lang="en-IN" dirty="0">
                <a:effectLst/>
                <a:latin typeface="Times New Roman" panose="02020603050405020304" pitchFamily="18" charset="0"/>
                <a:cs typeface="Times New Roman" panose="02020603050405020304" pitchFamily="18" charset="0"/>
              </a:rPr>
              <a:t> versus optimization</a:t>
            </a:r>
          </a:p>
          <a:p>
            <a:pPr marL="1200150" lvl="2" indent="-285750">
              <a:buFont typeface="Wingdings" pitchFamily="2" charset="2"/>
              <a:buChar char="Ø"/>
            </a:pPr>
            <a:r>
              <a:rPr lang="en-IN" dirty="0">
                <a:effectLst/>
                <a:latin typeface="Times New Roman" panose="02020603050405020304" pitchFamily="18" charset="0"/>
                <a:cs typeface="Times New Roman" panose="02020603050405020304" pitchFamily="18" charset="0"/>
              </a:rPr>
              <a:t>Supervised versus unsupervised</a:t>
            </a:r>
          </a:p>
        </p:txBody>
      </p:sp>
      <p:sp>
        <p:nvSpPr>
          <p:cNvPr id="4" name="TextBox 3">
            <a:extLst>
              <a:ext uri="{FF2B5EF4-FFF2-40B4-BE49-F238E27FC236}">
                <a16:creationId xmlns:a16="http://schemas.microsoft.com/office/drawing/2014/main" xmlns="" id="{77555C54-D633-02E5-8206-9B039CE46D99}"/>
              </a:ext>
            </a:extLst>
          </p:cNvPr>
          <p:cNvSpPr txBox="1"/>
          <p:nvPr/>
        </p:nvSpPr>
        <p:spPr>
          <a:xfrm>
            <a:off x="607335" y="2324794"/>
            <a:ext cx="11465216" cy="4247317"/>
          </a:xfrm>
          <a:prstGeom prst="rect">
            <a:avLst/>
          </a:prstGeom>
          <a:noFill/>
        </p:spPr>
        <p:txBody>
          <a:bodyPr wrap="square" rtlCol="0">
            <a:spAutoFit/>
          </a:bodyPr>
          <a:lstStyle/>
          <a:p>
            <a:r>
              <a:rPr lang="en-IN" b="1" dirty="0">
                <a:effectLst/>
                <a:latin typeface="Helvetica" pitchFamily="2" charset="0"/>
              </a:rPr>
              <a:t>Supervised Learning</a:t>
            </a:r>
          </a:p>
          <a:p>
            <a:pPr marL="1200150" lvl="2" indent="-285750">
              <a:buFont typeface="Arial" panose="020B0604020202020204" pitchFamily="34" charset="0"/>
              <a:buChar char="•"/>
            </a:pPr>
            <a:r>
              <a:rPr lang="en-IN" dirty="0">
                <a:latin typeface="Helvetica" pitchFamily="2" charset="0"/>
              </a:rPr>
              <a:t> </a:t>
            </a:r>
            <a:r>
              <a:rPr lang="en-IN" dirty="0">
                <a:latin typeface="Times New Roman" panose="02020603050405020304" pitchFamily="18" charset="0"/>
                <a:cs typeface="Times New Roman" panose="02020603050405020304" pitchFamily="18" charset="0"/>
              </a:rPr>
              <a:t>Consider a pattern: </a:t>
            </a:r>
            <a:r>
              <a:rPr lang="en-IN" dirty="0">
                <a:effectLst/>
                <a:latin typeface="Times New Roman" panose="02020603050405020304" pitchFamily="18" charset="0"/>
                <a:cs typeface="Times New Roman" panose="02020603050405020304" pitchFamily="18" charset="0"/>
              </a:rPr>
              <a:t>(1, 4, 9, 16, 25,...). Guess the next number ?</a:t>
            </a:r>
          </a:p>
          <a:p>
            <a:pPr marL="1200150" lvl="2"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Learning by example</a:t>
            </a:r>
          </a:p>
          <a:p>
            <a:pPr marL="1200150" lvl="2"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supervised learning is used to predict, given set of inputs, either a real-valued output (regression) or a discrete label (classification).</a:t>
            </a:r>
          </a:p>
          <a:p>
            <a:endParaRPr lang="en-IN" b="1" dirty="0">
              <a:effectLst/>
              <a:latin typeface="Helvetica" pitchFamily="2" charset="0"/>
            </a:endParaRPr>
          </a:p>
          <a:p>
            <a:r>
              <a:rPr lang="en-IN" b="1" dirty="0">
                <a:effectLst/>
                <a:latin typeface="Helvetica" pitchFamily="2" charset="0"/>
              </a:rPr>
              <a:t>Unsupervised Learning</a:t>
            </a:r>
          </a:p>
          <a:p>
            <a:pPr marL="1200150" lvl="2" indent="-285750">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Consider: you're given with eight circular blocks of</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different radii and </a:t>
            </a:r>
            <a:r>
              <a:rPr lang="en-IN" dirty="0" err="1">
                <a:effectLst/>
                <a:latin typeface="Times New Roman" panose="02020603050405020304" pitchFamily="18" charset="0"/>
                <a:cs typeface="Times New Roman" panose="02020603050405020304" pitchFamily="18" charset="0"/>
              </a:rPr>
              <a:t>colors</a:t>
            </a:r>
            <a:r>
              <a:rPr lang="en-IN" dirty="0">
                <a:effectLst/>
                <a:latin typeface="Times New Roman" panose="02020603050405020304" pitchFamily="18" charset="0"/>
                <a:cs typeface="Times New Roman" panose="02020603050405020304" pitchFamily="18" charset="0"/>
              </a:rPr>
              <a:t>, and you are asked to arrange or group them in an</a:t>
            </a:r>
            <a:r>
              <a:rPr lang="en-IN" dirty="0">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rPr>
              <a:t>order. What will you do?</a:t>
            </a:r>
          </a:p>
          <a:p>
            <a:pPr marL="1200150" lvl="2" indent="-285750" algn="just">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Some may arrange them in increasing or decreasing order of radii, some may group them according to </a:t>
            </a:r>
            <a:r>
              <a:rPr lang="en-IN" dirty="0" err="1">
                <a:effectLst/>
                <a:latin typeface="Times New Roman" panose="02020603050405020304" pitchFamily="18" charset="0"/>
                <a:cs typeface="Times New Roman" panose="02020603050405020304" pitchFamily="18" charset="0"/>
              </a:rPr>
              <a:t>color</a:t>
            </a:r>
            <a:r>
              <a:rPr lang="en-IN" dirty="0">
                <a:effectLst/>
                <a:latin typeface="Times New Roman" panose="02020603050405020304" pitchFamily="18" charset="0"/>
                <a:cs typeface="Times New Roman" panose="02020603050405020304" pitchFamily="18" charset="0"/>
              </a:rPr>
              <a:t>. There are so many ways, and for each one of us, it will be dependent on what internal representation of the data we had while grouping. This is unsupervised learning, and a majority of human learning lies in this category.</a:t>
            </a:r>
          </a:p>
          <a:p>
            <a:pPr marL="1200150" lvl="2" indent="-285750" algn="just">
              <a:buFont typeface="Arial" panose="020B0604020202020204" pitchFamily="34" charset="0"/>
              <a:buChar char="•"/>
            </a:pPr>
            <a:r>
              <a:rPr lang="en-IN" dirty="0">
                <a:effectLst/>
                <a:latin typeface="Times New Roman" panose="02020603050405020304" pitchFamily="18" charset="0"/>
                <a:cs typeface="Times New Roman" panose="02020603050405020304" pitchFamily="18" charset="0"/>
              </a:rPr>
              <a:t>The model learns by itself the underlying patterns and relationships in the data. Unsupervised learning is normally used for clustering and dimensionality reduction.</a:t>
            </a:r>
          </a:p>
        </p:txBody>
      </p:sp>
    </p:spTree>
    <p:extLst>
      <p:ext uri="{BB962C8B-B14F-4D97-AF65-F5344CB8AC3E}">
        <p14:creationId xmlns:p14="http://schemas.microsoft.com/office/powerpoint/2010/main" val="424038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906BE2-01AA-2DF5-781E-848992EF87C0}"/>
              </a:ext>
            </a:extLst>
          </p:cNvPr>
          <p:cNvSpPr txBox="1"/>
          <p:nvPr/>
        </p:nvSpPr>
        <p:spPr>
          <a:xfrm>
            <a:off x="243840" y="304800"/>
            <a:ext cx="5690982" cy="584775"/>
          </a:xfrm>
          <a:prstGeom prst="rect">
            <a:avLst/>
          </a:prstGeom>
          <a:noFill/>
        </p:spPr>
        <p:txBody>
          <a:bodyPr wrap="none" rtlCol="0">
            <a:spAutoFit/>
          </a:bodyPr>
          <a:lstStyle/>
          <a:p>
            <a:r>
              <a:rPr lang="en-IN" sz="3200" dirty="0">
                <a:effectLst/>
                <a:latin typeface="Times New Roman" panose="02020603050405020304" pitchFamily="18" charset="0"/>
                <a:cs typeface="Times New Roman" panose="02020603050405020304" pitchFamily="18" charset="0"/>
              </a:rPr>
              <a:t>Prediction using linear regression</a:t>
            </a:r>
          </a:p>
        </p:txBody>
      </p:sp>
      <p:sp>
        <p:nvSpPr>
          <p:cNvPr id="3" name="TextBox 2">
            <a:extLst>
              <a:ext uri="{FF2B5EF4-FFF2-40B4-BE49-F238E27FC236}">
                <a16:creationId xmlns:a16="http://schemas.microsoft.com/office/drawing/2014/main" xmlns="" id="{4DD2EF3B-E5FD-EC8A-3E28-12112CF3CFF9}"/>
              </a:ext>
            </a:extLst>
          </p:cNvPr>
          <p:cNvSpPr txBox="1"/>
          <p:nvPr/>
        </p:nvSpPr>
        <p:spPr>
          <a:xfrm>
            <a:off x="2194560" y="1036320"/>
            <a:ext cx="5328703" cy="400110"/>
          </a:xfrm>
          <a:prstGeom prst="rect">
            <a:avLst/>
          </a:prstGeom>
          <a:noFill/>
        </p:spPr>
        <p:txBody>
          <a:bodyPr wrap="none" rtlCol="0">
            <a:spAutoFit/>
          </a:bodyPr>
          <a:lstStyle/>
          <a:p>
            <a:pPr marL="342900" indent="-342900">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Linear regression is a supervised learning task.</a:t>
            </a:r>
          </a:p>
        </p:txBody>
      </p:sp>
      <p:pic>
        <p:nvPicPr>
          <p:cNvPr id="4" name="Picture 3">
            <a:extLst>
              <a:ext uri="{FF2B5EF4-FFF2-40B4-BE49-F238E27FC236}">
                <a16:creationId xmlns:a16="http://schemas.microsoft.com/office/drawing/2014/main" xmlns="" id="{B7FC9514-4BCF-14DC-BE56-9083A881ABA4}"/>
              </a:ext>
            </a:extLst>
          </p:cNvPr>
          <p:cNvPicPr>
            <a:picLocks noChangeAspect="1"/>
          </p:cNvPicPr>
          <p:nvPr/>
        </p:nvPicPr>
        <p:blipFill>
          <a:blip r:embed="rId2"/>
          <a:stretch>
            <a:fillRect/>
          </a:stretch>
        </p:blipFill>
        <p:spPr>
          <a:xfrm>
            <a:off x="1157077" y="1421342"/>
            <a:ext cx="9893083" cy="5131858"/>
          </a:xfrm>
          <a:prstGeom prst="rect">
            <a:avLst/>
          </a:prstGeom>
        </p:spPr>
      </p:pic>
    </p:spTree>
    <p:extLst>
      <p:ext uri="{BB962C8B-B14F-4D97-AF65-F5344CB8AC3E}">
        <p14:creationId xmlns:p14="http://schemas.microsoft.com/office/powerpoint/2010/main" val="358912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F5DE20A-3A26-E1BC-BAA0-9DCC1208FFFA}"/>
              </a:ext>
            </a:extLst>
          </p:cNvPr>
          <p:cNvPicPr>
            <a:picLocks noChangeAspect="1"/>
          </p:cNvPicPr>
          <p:nvPr/>
        </p:nvPicPr>
        <p:blipFill>
          <a:blip r:embed="rId2"/>
          <a:stretch>
            <a:fillRect/>
          </a:stretch>
        </p:blipFill>
        <p:spPr>
          <a:xfrm>
            <a:off x="668358" y="508000"/>
            <a:ext cx="10855284" cy="4897119"/>
          </a:xfrm>
          <a:prstGeom prst="rect">
            <a:avLst/>
          </a:prstGeom>
        </p:spPr>
      </p:pic>
    </p:spTree>
    <p:extLst>
      <p:ext uri="{BB962C8B-B14F-4D97-AF65-F5344CB8AC3E}">
        <p14:creationId xmlns:p14="http://schemas.microsoft.com/office/powerpoint/2010/main" val="264264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3B31D29-9CAC-92EB-DA10-D32DBFD6306B}"/>
              </a:ext>
            </a:extLst>
          </p:cNvPr>
          <p:cNvSpPr txBox="1"/>
          <p:nvPr/>
        </p:nvSpPr>
        <p:spPr>
          <a:xfrm>
            <a:off x="650240" y="548640"/>
            <a:ext cx="4666662"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Logistic regression for classification</a:t>
            </a:r>
          </a:p>
        </p:txBody>
      </p:sp>
      <p:sp>
        <p:nvSpPr>
          <p:cNvPr id="3" name="TextBox 2">
            <a:extLst>
              <a:ext uri="{FF2B5EF4-FFF2-40B4-BE49-F238E27FC236}">
                <a16:creationId xmlns:a16="http://schemas.microsoft.com/office/drawing/2014/main" xmlns="" id="{416675C2-AF6D-2794-2DC5-80F24032E691}"/>
              </a:ext>
            </a:extLst>
          </p:cNvPr>
          <p:cNvSpPr txBox="1"/>
          <p:nvPr/>
        </p:nvSpPr>
        <p:spPr>
          <a:xfrm>
            <a:off x="894080" y="1010305"/>
            <a:ext cx="10016907" cy="1631216"/>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Logistic regression is an old classification technique. </a:t>
            </a:r>
          </a:p>
          <a:p>
            <a:pPr marL="285750" indent="-285750"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It provides the probability of an event taking place, given an input value. </a:t>
            </a:r>
          </a:p>
          <a:p>
            <a:pPr marL="285750" indent="-285750"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The events are represented as categorical dependent variables, and the probability of a particular dependent variable being 1 is given using the logit function:</a:t>
            </a:r>
          </a:p>
          <a:p>
            <a:pPr algn="just"/>
            <a:endParaRPr lang="en-IN" sz="20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3C24DDD8-ABB6-E33C-8D8E-7D2CD76BDE18}"/>
              </a:ext>
            </a:extLst>
          </p:cNvPr>
          <p:cNvPicPr>
            <a:picLocks noChangeAspect="1"/>
          </p:cNvPicPr>
          <p:nvPr/>
        </p:nvPicPr>
        <p:blipFill>
          <a:blip r:embed="rId2"/>
          <a:stretch>
            <a:fillRect/>
          </a:stretch>
        </p:blipFill>
        <p:spPr>
          <a:xfrm>
            <a:off x="2209800" y="2200126"/>
            <a:ext cx="7772400" cy="882790"/>
          </a:xfrm>
          <a:prstGeom prst="rect">
            <a:avLst/>
          </a:prstGeom>
        </p:spPr>
      </p:pic>
      <p:pic>
        <p:nvPicPr>
          <p:cNvPr id="6" name="Picture 5">
            <a:extLst>
              <a:ext uri="{FF2B5EF4-FFF2-40B4-BE49-F238E27FC236}">
                <a16:creationId xmlns:a16="http://schemas.microsoft.com/office/drawing/2014/main" xmlns="" id="{2017B737-102B-803C-9480-043E2818BB5B}"/>
              </a:ext>
            </a:extLst>
          </p:cNvPr>
          <p:cNvPicPr>
            <a:picLocks noChangeAspect="1"/>
          </p:cNvPicPr>
          <p:nvPr/>
        </p:nvPicPr>
        <p:blipFill>
          <a:blip r:embed="rId3"/>
          <a:stretch>
            <a:fillRect/>
          </a:stretch>
        </p:blipFill>
        <p:spPr>
          <a:xfrm>
            <a:off x="1711960" y="3012415"/>
            <a:ext cx="5643880" cy="3845585"/>
          </a:xfrm>
          <a:prstGeom prst="rect">
            <a:avLst/>
          </a:prstGeom>
        </p:spPr>
      </p:pic>
    </p:spTree>
    <p:extLst>
      <p:ext uri="{BB962C8B-B14F-4D97-AF65-F5344CB8AC3E}">
        <p14:creationId xmlns:p14="http://schemas.microsoft.com/office/powerpoint/2010/main" val="69891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484D62E-C587-E9AD-038C-BC50DC3F94ED}"/>
              </a:ext>
            </a:extLst>
          </p:cNvPr>
          <p:cNvSpPr txBox="1"/>
          <p:nvPr/>
        </p:nvSpPr>
        <p:spPr>
          <a:xfrm>
            <a:off x="447040" y="365760"/>
            <a:ext cx="3586238" cy="461665"/>
          </a:xfrm>
          <a:prstGeom prst="rect">
            <a:avLst/>
          </a:prstGeom>
          <a:noFill/>
        </p:spPr>
        <p:txBody>
          <a:bodyPr wrap="none" rtlCol="0">
            <a:spAutoFit/>
          </a:bodyPr>
          <a:lstStyle/>
          <a:p>
            <a:r>
              <a:rPr lang="en-IN" sz="2400" dirty="0">
                <a:effectLst/>
                <a:latin typeface="Times New Roman" panose="02020603050405020304" pitchFamily="18" charset="0"/>
                <a:cs typeface="Times New Roman" panose="02020603050405020304" pitchFamily="18" charset="0"/>
              </a:rPr>
              <a:t>Cross-entropy loss function</a:t>
            </a:r>
          </a:p>
        </p:txBody>
      </p:sp>
      <p:pic>
        <p:nvPicPr>
          <p:cNvPr id="3" name="Picture 2">
            <a:extLst>
              <a:ext uri="{FF2B5EF4-FFF2-40B4-BE49-F238E27FC236}">
                <a16:creationId xmlns:a16="http://schemas.microsoft.com/office/drawing/2014/main" xmlns="" id="{49CEF867-FF83-3846-9569-9F8A9D6C0BEA}"/>
              </a:ext>
            </a:extLst>
          </p:cNvPr>
          <p:cNvPicPr>
            <a:picLocks noChangeAspect="1"/>
          </p:cNvPicPr>
          <p:nvPr/>
        </p:nvPicPr>
        <p:blipFill>
          <a:blip r:embed="rId2"/>
          <a:stretch>
            <a:fillRect/>
          </a:stretch>
        </p:blipFill>
        <p:spPr>
          <a:xfrm>
            <a:off x="1219200" y="847867"/>
            <a:ext cx="9652000" cy="5820201"/>
          </a:xfrm>
          <a:prstGeom prst="rect">
            <a:avLst/>
          </a:prstGeom>
        </p:spPr>
      </p:pic>
    </p:spTree>
    <p:extLst>
      <p:ext uri="{BB962C8B-B14F-4D97-AF65-F5344CB8AC3E}">
        <p14:creationId xmlns:p14="http://schemas.microsoft.com/office/powerpoint/2010/main" val="201366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56D6D75-ED8B-F45E-50C5-BE26A3D4B0C9}"/>
              </a:ext>
            </a:extLst>
          </p:cNvPr>
          <p:cNvSpPr txBox="1"/>
          <p:nvPr/>
        </p:nvSpPr>
        <p:spPr>
          <a:xfrm>
            <a:off x="228600" y="103909"/>
            <a:ext cx="7021409" cy="523220"/>
          </a:xfrm>
          <a:prstGeom prst="rect">
            <a:avLst/>
          </a:prstGeom>
          <a:noFill/>
        </p:spPr>
        <p:txBody>
          <a:bodyPr wrap="none" rtlCol="0">
            <a:spAutoFit/>
          </a:bodyPr>
          <a:lstStyle/>
          <a:p>
            <a:r>
              <a:rPr lang="en-IN" sz="2800" b="1" dirty="0">
                <a:effectLst/>
                <a:latin typeface="Times New Roman" panose="02020603050405020304" pitchFamily="18" charset="0"/>
                <a:cs typeface="Times New Roman" panose="02020603050405020304" pitchFamily="18" charset="0"/>
              </a:rPr>
              <a:t>Classification using support vector machines</a:t>
            </a:r>
          </a:p>
        </p:txBody>
      </p:sp>
      <p:sp>
        <p:nvSpPr>
          <p:cNvPr id="3" name="TextBox 2">
            <a:extLst>
              <a:ext uri="{FF2B5EF4-FFF2-40B4-BE49-F238E27FC236}">
                <a16:creationId xmlns:a16="http://schemas.microsoft.com/office/drawing/2014/main" xmlns="" id="{22D65D32-F5CA-7D62-1348-79A361824A17}"/>
              </a:ext>
            </a:extLst>
          </p:cNvPr>
          <p:cNvSpPr txBox="1"/>
          <p:nvPr/>
        </p:nvSpPr>
        <p:spPr>
          <a:xfrm>
            <a:off x="371226" y="627129"/>
            <a:ext cx="11308155" cy="2677656"/>
          </a:xfrm>
          <a:prstGeom prst="rect">
            <a:avLst/>
          </a:prstGeom>
          <a:noFill/>
        </p:spPr>
        <p:txBody>
          <a:bodyPr wrap="square" rtlCol="0">
            <a:spAutoFit/>
          </a:bodyPr>
          <a:lstStyle/>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The main idea behind SVM is to find an optimal hyperplane with maximum margin separating the two classes. </a:t>
            </a:r>
          </a:p>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If the data is linearly separable, the process of finding the hyperplane is straightforward, but if it isn't linearly separable, then kernel trick is used to make the data linearly separable in some transformed high-dimensional feature space.</a:t>
            </a:r>
          </a:p>
          <a:p>
            <a:pPr marL="285750" indent="-285750" algn="just">
              <a:buFont typeface="Wingdings" pitchFamily="2" charset="2"/>
              <a:buChar char="Ø"/>
            </a:pPr>
            <a:r>
              <a:rPr lang="en-IN" sz="2400" dirty="0">
                <a:effectLst/>
                <a:latin typeface="Times New Roman" panose="02020603050405020304" pitchFamily="18" charset="0"/>
                <a:cs typeface="Times New Roman" panose="02020603050405020304" pitchFamily="18" charset="0"/>
              </a:rPr>
              <a:t>SVM is considered a non-parametric supervised learning algorithm. </a:t>
            </a:r>
          </a:p>
          <a:p>
            <a:pPr marL="285750" indent="-285750" algn="just">
              <a:buFont typeface="Wingdings" pitchFamily="2" charset="2"/>
              <a:buChar char="Ø"/>
            </a:pPr>
            <a:endParaRPr lang="en-IN" sz="24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EE4FED7-08BA-9E81-09DB-1B1C93F38FEB}"/>
              </a:ext>
            </a:extLst>
          </p:cNvPr>
          <p:cNvPicPr>
            <a:picLocks noChangeAspect="1"/>
          </p:cNvPicPr>
          <p:nvPr/>
        </p:nvPicPr>
        <p:blipFill>
          <a:blip r:embed="rId2"/>
          <a:stretch>
            <a:fillRect/>
          </a:stretch>
        </p:blipFill>
        <p:spPr>
          <a:xfrm>
            <a:off x="3716747" y="2979305"/>
            <a:ext cx="3533262" cy="3540443"/>
          </a:xfrm>
          <a:prstGeom prst="rect">
            <a:avLst/>
          </a:prstGeom>
        </p:spPr>
      </p:pic>
    </p:spTree>
    <p:extLst>
      <p:ext uri="{BB962C8B-B14F-4D97-AF65-F5344CB8AC3E}">
        <p14:creationId xmlns:p14="http://schemas.microsoft.com/office/powerpoint/2010/main" val="415617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B26F96C-A972-4190-ED00-E9F6FC83B6F8}"/>
              </a:ext>
            </a:extLst>
          </p:cNvPr>
          <p:cNvSpPr txBox="1"/>
          <p:nvPr/>
        </p:nvSpPr>
        <p:spPr>
          <a:xfrm>
            <a:off x="270164" y="228600"/>
            <a:ext cx="4150495" cy="461665"/>
          </a:xfrm>
          <a:prstGeom prst="rect">
            <a:avLst/>
          </a:prstGeom>
          <a:noFill/>
        </p:spPr>
        <p:txBody>
          <a:bodyPr wrap="none" rtlCol="0">
            <a:spAutoFit/>
          </a:bodyPr>
          <a:lstStyle/>
          <a:p>
            <a:r>
              <a:rPr lang="en-IN" sz="2400" b="1" dirty="0">
                <a:effectLst/>
                <a:latin typeface="Times New Roman" panose="02020603050405020304" pitchFamily="18" charset="0"/>
                <a:cs typeface="Times New Roman" panose="02020603050405020304" pitchFamily="18" charset="0"/>
              </a:rPr>
              <a:t>Maximum margin hyperplane</a:t>
            </a:r>
          </a:p>
        </p:txBody>
      </p:sp>
      <p:sp>
        <p:nvSpPr>
          <p:cNvPr id="3" name="TextBox 2">
            <a:extLst>
              <a:ext uri="{FF2B5EF4-FFF2-40B4-BE49-F238E27FC236}">
                <a16:creationId xmlns:a16="http://schemas.microsoft.com/office/drawing/2014/main" xmlns="" id="{063DF42B-6DB4-8404-9BAE-D88DC8EAFC8C}"/>
              </a:ext>
            </a:extLst>
          </p:cNvPr>
          <p:cNvSpPr txBox="1"/>
          <p:nvPr/>
        </p:nvSpPr>
        <p:spPr>
          <a:xfrm>
            <a:off x="623456" y="690265"/>
            <a:ext cx="1129838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From Linear Algebra, the equation of a plane is given by the following:</a:t>
            </a:r>
          </a:p>
          <a:p>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166A2C90-6ABD-1C1D-DDB0-9DB1A4B46DFA}"/>
              </a:ext>
            </a:extLst>
          </p:cNvPr>
          <p:cNvPicPr>
            <a:picLocks noChangeAspect="1"/>
          </p:cNvPicPr>
          <p:nvPr/>
        </p:nvPicPr>
        <p:blipFill>
          <a:blip r:embed="rId2"/>
          <a:stretch>
            <a:fillRect/>
          </a:stretch>
        </p:blipFill>
        <p:spPr>
          <a:xfrm>
            <a:off x="4042064" y="1151930"/>
            <a:ext cx="2230582" cy="394641"/>
          </a:xfrm>
          <a:prstGeom prst="rect">
            <a:avLst/>
          </a:prstGeom>
        </p:spPr>
      </p:pic>
      <p:pic>
        <p:nvPicPr>
          <p:cNvPr id="6" name="Picture 5">
            <a:extLst>
              <a:ext uri="{FF2B5EF4-FFF2-40B4-BE49-F238E27FC236}">
                <a16:creationId xmlns:a16="http://schemas.microsoft.com/office/drawing/2014/main" xmlns="" id="{A94DBC7D-1131-67D9-E7A9-3E1FD0A4D7FD}"/>
              </a:ext>
            </a:extLst>
          </p:cNvPr>
          <p:cNvPicPr>
            <a:picLocks noChangeAspect="1"/>
          </p:cNvPicPr>
          <p:nvPr/>
        </p:nvPicPr>
        <p:blipFill>
          <a:blip r:embed="rId3"/>
          <a:stretch>
            <a:fillRect/>
          </a:stretch>
        </p:blipFill>
        <p:spPr>
          <a:xfrm>
            <a:off x="427585" y="1557267"/>
            <a:ext cx="11764415" cy="1663123"/>
          </a:xfrm>
          <a:prstGeom prst="rect">
            <a:avLst/>
          </a:prstGeom>
        </p:spPr>
      </p:pic>
      <p:pic>
        <p:nvPicPr>
          <p:cNvPr id="7" name="Picture 6">
            <a:extLst>
              <a:ext uri="{FF2B5EF4-FFF2-40B4-BE49-F238E27FC236}">
                <a16:creationId xmlns:a16="http://schemas.microsoft.com/office/drawing/2014/main" xmlns="" id="{807808D6-4ADD-E4BC-A1CC-6999BBB5998D}"/>
              </a:ext>
            </a:extLst>
          </p:cNvPr>
          <p:cNvPicPr>
            <a:picLocks noChangeAspect="1"/>
          </p:cNvPicPr>
          <p:nvPr/>
        </p:nvPicPr>
        <p:blipFill>
          <a:blip r:embed="rId4"/>
          <a:stretch>
            <a:fillRect/>
          </a:stretch>
        </p:blipFill>
        <p:spPr>
          <a:xfrm>
            <a:off x="2452255" y="3109491"/>
            <a:ext cx="5885873" cy="2200059"/>
          </a:xfrm>
          <a:prstGeom prst="rect">
            <a:avLst/>
          </a:prstGeom>
        </p:spPr>
      </p:pic>
      <p:pic>
        <p:nvPicPr>
          <p:cNvPr id="10" name="Picture 9">
            <a:extLst>
              <a:ext uri="{FF2B5EF4-FFF2-40B4-BE49-F238E27FC236}">
                <a16:creationId xmlns:a16="http://schemas.microsoft.com/office/drawing/2014/main" xmlns="" id="{2715E283-F6D6-DEA6-53D7-BE295700932F}"/>
              </a:ext>
            </a:extLst>
          </p:cNvPr>
          <p:cNvPicPr>
            <a:picLocks noChangeAspect="1"/>
          </p:cNvPicPr>
          <p:nvPr/>
        </p:nvPicPr>
        <p:blipFill>
          <a:blip r:embed="rId5"/>
          <a:stretch>
            <a:fillRect/>
          </a:stretch>
        </p:blipFill>
        <p:spPr>
          <a:xfrm>
            <a:off x="1711872" y="5300733"/>
            <a:ext cx="7086600" cy="1231900"/>
          </a:xfrm>
          <a:prstGeom prst="rect">
            <a:avLst/>
          </a:prstGeom>
        </p:spPr>
      </p:pic>
    </p:spTree>
    <p:extLst>
      <p:ext uri="{BB962C8B-B14F-4D97-AF65-F5344CB8AC3E}">
        <p14:creationId xmlns:p14="http://schemas.microsoft.com/office/powerpoint/2010/main" val="590558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1432</Words>
  <Application>Microsoft Office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Helvetica</vt:lpstr>
      <vt:lpstr>Times New Roman</vt:lpstr>
      <vt:lpstr>Wingdings</vt:lpstr>
      <vt:lpstr>Office Theme</vt:lpstr>
      <vt:lpstr>UNIT-II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sherin.shibi sherin.shibi</dc:creator>
  <cp:lastModifiedBy>admin</cp:lastModifiedBy>
  <cp:revision>48</cp:revision>
  <dcterms:created xsi:type="dcterms:W3CDTF">2023-08-01T17:58:24Z</dcterms:created>
  <dcterms:modified xsi:type="dcterms:W3CDTF">2024-05-30T11:55:02Z</dcterms:modified>
</cp:coreProperties>
</file>